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  <p:sldMasterId id="2147483733" r:id="rId2"/>
  </p:sldMasterIdLst>
  <p:notesMasterIdLst>
    <p:notesMasterId r:id="rId46"/>
  </p:notesMasterIdLst>
  <p:handoutMasterIdLst>
    <p:handoutMasterId r:id="rId47"/>
  </p:handoutMasterIdLst>
  <p:sldIdLst>
    <p:sldId id="552" r:id="rId3"/>
    <p:sldId id="1420" r:id="rId4"/>
    <p:sldId id="1421" r:id="rId5"/>
    <p:sldId id="1422" r:id="rId6"/>
    <p:sldId id="1501" r:id="rId7"/>
    <p:sldId id="1474" r:id="rId8"/>
    <p:sldId id="1475" r:id="rId9"/>
    <p:sldId id="1476" r:id="rId10"/>
    <p:sldId id="1477" r:id="rId11"/>
    <p:sldId id="1478" r:id="rId12"/>
    <p:sldId id="1479" r:id="rId13"/>
    <p:sldId id="1480" r:id="rId14"/>
    <p:sldId id="1481" r:id="rId15"/>
    <p:sldId id="1482" r:id="rId16"/>
    <p:sldId id="1483" r:id="rId17"/>
    <p:sldId id="1485" r:id="rId18"/>
    <p:sldId id="1486" r:id="rId19"/>
    <p:sldId id="1491" r:id="rId20"/>
    <p:sldId id="1502" r:id="rId21"/>
    <p:sldId id="1292" r:id="rId22"/>
    <p:sldId id="1316" r:id="rId23"/>
    <p:sldId id="1317" r:id="rId24"/>
    <p:sldId id="1318" r:id="rId25"/>
    <p:sldId id="1302" r:id="rId26"/>
    <p:sldId id="1433" r:id="rId27"/>
    <p:sldId id="1396" r:id="rId28"/>
    <p:sldId id="1397" r:id="rId29"/>
    <p:sldId id="1436" r:id="rId30"/>
    <p:sldId id="1492" r:id="rId31"/>
    <p:sldId id="1435" r:id="rId32"/>
    <p:sldId id="1439" r:id="rId33"/>
    <p:sldId id="1440" r:id="rId34"/>
    <p:sldId id="1443" r:id="rId35"/>
    <p:sldId id="1445" r:id="rId36"/>
    <p:sldId id="1354" r:id="rId37"/>
    <p:sldId id="1465" r:id="rId38"/>
    <p:sldId id="1467" r:id="rId39"/>
    <p:sldId id="1471" r:id="rId40"/>
    <p:sldId id="1438" r:id="rId41"/>
    <p:sldId id="1425" r:id="rId42"/>
    <p:sldId id="1426" r:id="rId43"/>
    <p:sldId id="1427" r:id="rId44"/>
    <p:sldId id="1428" r:id="rId45"/>
  </p:sldIdLst>
  <p:sldSz cx="9144000" cy="6858000" type="screen4x3"/>
  <p:notesSz cx="6858000" cy="96980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FFFF66"/>
    <a:srgbClr val="FFFF00"/>
    <a:srgbClr val="006600"/>
    <a:srgbClr val="003300"/>
    <a:srgbClr val="80808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69" autoAdjust="0"/>
    <p:restoredTop sz="94557" autoAdjust="0"/>
  </p:normalViewPr>
  <p:slideViewPr>
    <p:cSldViewPr>
      <p:cViewPr varScale="1">
        <p:scale>
          <a:sx n="74" d="100"/>
          <a:sy n="74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notesViewPr>
    <p:cSldViewPr>
      <p:cViewPr varScale="1">
        <p:scale>
          <a:sx n="59" d="100"/>
          <a:sy n="59" d="100"/>
        </p:scale>
        <p:origin x="-1788" y="-90"/>
      </p:cViewPr>
      <p:guideLst>
        <p:guide orient="horz" pos="3055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ykres%20w%20programie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layout/>
      <c:overlay val="0"/>
      <c:txPr>
        <a:bodyPr rot="0" vert="horz"/>
        <a:lstStyle/>
        <a:p>
          <a:pPr>
            <a:defRPr/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8287774422370582E-2"/>
          <c:w val="1"/>
          <c:h val="0.832533969289606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'[Wykres w programie Microsoft Office PowerPoint]Arkusz1'!$G$12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glow rad="304800">
                        <a:srgbClr val="000000"/>
                      </a:glow>
                    </a:effectLst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'[Wykres w programie Microsoft Office PowerPoint]Arkusz1'!$F$13:$F$24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'[Wykres w programie Microsoft Office PowerPoint]Arkusz1'!$G$13:$G$24</c:f>
              <c:numCache>
                <c:formatCode>General</c:formatCode>
                <c:ptCount val="12"/>
                <c:pt idx="0">
                  <c:v>26</c:v>
                </c:pt>
                <c:pt idx="1">
                  <c:v>27</c:v>
                </c:pt>
                <c:pt idx="2">
                  <c:v>26</c:v>
                </c:pt>
                <c:pt idx="3">
                  <c:v>30</c:v>
                </c:pt>
                <c:pt idx="4">
                  <c:v>17</c:v>
                </c:pt>
                <c:pt idx="5">
                  <c:v>14</c:v>
                </c:pt>
                <c:pt idx="6">
                  <c:v>11</c:v>
                </c:pt>
                <c:pt idx="7">
                  <c:v>15</c:v>
                </c:pt>
                <c:pt idx="8">
                  <c:v>15</c:v>
                </c:pt>
                <c:pt idx="9">
                  <c:v>8</c:v>
                </c:pt>
                <c:pt idx="10">
                  <c:v>18</c:v>
                </c:pt>
                <c:pt idx="1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2F-499F-A2E9-F7F31F74CB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7138736"/>
        <c:axId val="187139120"/>
        <c:axId val="0"/>
      </c:bar3DChart>
      <c:catAx>
        <c:axId val="18713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solidFill>
                  <a:schemeClr val="tx2"/>
                </a:solidFill>
                <a:effectLst>
                  <a:glow rad="342900">
                    <a:srgbClr val="000000"/>
                  </a:glow>
                </a:effectLst>
              </a:defRPr>
            </a:pPr>
            <a:endParaRPr lang="pl-PL"/>
          </a:p>
        </c:txPr>
        <c:crossAx val="187139120"/>
        <c:crosses val="autoZero"/>
        <c:auto val="1"/>
        <c:lblAlgn val="ctr"/>
        <c:lblOffset val="100"/>
        <c:noMultiLvlLbl val="0"/>
      </c:catAx>
      <c:valAx>
        <c:axId val="187139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8713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>
                <a:glow>
                  <a:srgbClr val="000000"/>
                </a:glow>
              </a:effectLst>
            </c:spPr>
            <c:txPr>
              <a:bodyPr/>
              <a:lstStyle/>
              <a:p>
                <a:pPr>
                  <a:defRPr b="1">
                    <a:effectLst>
                      <a:glow rad="330200">
                        <a:srgbClr val="000000"/>
                      </a:glow>
                    </a:effectLst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  art. 87 § 1,1a,2 KW </c:v>
                </c:pt>
                <c:pt idx="2">
                  <c:v> art.178 § 1 KK 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389</c:v>
                </c:pt>
                <c:pt idx="1">
                  <c:v>175</c:v>
                </c:pt>
                <c:pt idx="2">
                  <c:v>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F6-4378-A5B7-11EB422873D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glow rad="431800">
                        <a:srgbClr val="000000"/>
                      </a:glow>
                    </a:effectLst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  art. 87 § 1,1a,2 KW </c:v>
                </c:pt>
                <c:pt idx="2">
                  <c:v> art.178 § 1 KK 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378</c:v>
                </c:pt>
                <c:pt idx="1">
                  <c:v>168</c:v>
                </c:pt>
                <c:pt idx="2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F6-4378-A5B7-11EB422873DB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>
                  <a:glow rad="127000">
                    <a:srgbClr val="000000"/>
                  </a:glow>
                </a:effectLst>
              </c:spPr>
              <c:txPr>
                <a:bodyPr/>
                <a:lstStyle/>
                <a:p>
                  <a:pPr>
                    <a:defRPr b="1">
                      <a:effectLst>
                        <a:glow rad="393700">
                          <a:srgbClr val="000000"/>
                        </a:glow>
                      </a:effectLst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>
                  <a:glow rad="127000">
                    <a:srgbClr val="000000"/>
                  </a:glow>
                </a:effectLst>
              </c:spPr>
              <c:txPr>
                <a:bodyPr/>
                <a:lstStyle/>
                <a:p>
                  <a:pPr>
                    <a:defRPr b="1">
                      <a:effectLst>
                        <a:glow rad="444500">
                          <a:srgbClr val="000000"/>
                        </a:glow>
                      </a:effectLst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>
                  <a:glow rad="127000">
                    <a:srgbClr val="000000"/>
                  </a:glow>
                </a:effectLst>
              </c:spPr>
              <c:txPr>
                <a:bodyPr/>
                <a:lstStyle/>
                <a:p>
                  <a:pPr>
                    <a:defRPr b="1">
                      <a:effectLst>
                        <a:glow rad="469900">
                          <a:srgbClr val="000000"/>
                        </a:glow>
                      </a:effectLst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>
                <a:glow rad="127000">
                  <a:srgbClr val="000000"/>
                </a:glow>
              </a:effectLst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  art. 87 § 1,1a,2 KW </c:v>
                </c:pt>
                <c:pt idx="2">
                  <c:v> art.178 § 1 KK 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409</c:v>
                </c:pt>
                <c:pt idx="1">
                  <c:v>195</c:v>
                </c:pt>
                <c:pt idx="2">
                  <c:v>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F6-4378-A5B7-11EB422873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7372536"/>
        <c:axId val="187385720"/>
      </c:barChart>
      <c:catAx>
        <c:axId val="18737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effectLst>
                  <a:glow rad="406400">
                    <a:srgbClr val="000000"/>
                  </a:glow>
                </a:effectLst>
                <a:latin typeface="Century Gothic" panose="020B0502020202020204" pitchFamily="34" charset="0"/>
              </a:defRPr>
            </a:pPr>
            <a:endParaRPr lang="pl-PL"/>
          </a:p>
        </c:txPr>
        <c:crossAx val="187385720"/>
        <c:crosses val="autoZero"/>
        <c:auto val="1"/>
        <c:lblAlgn val="ctr"/>
        <c:lblOffset val="100"/>
        <c:noMultiLvlLbl val="0"/>
      </c:catAx>
      <c:valAx>
        <c:axId val="187385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7372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9943132108479474E-5"/>
          <c:y val="2.3598725049458168E-2"/>
          <c:w val="0.99845122484689419"/>
          <c:h val="0.10821037427206302"/>
        </c:manualLayout>
      </c:layout>
      <c:overlay val="0"/>
      <c:txPr>
        <a:bodyPr/>
        <a:lstStyle/>
        <a:p>
          <a:pPr>
            <a:defRPr b="1">
              <a:effectLst>
                <a:glow rad="381000">
                  <a:srgbClr val="000000"/>
                </a:glow>
              </a:effectLst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106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106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2EA2F60-A589-46F5-B6EC-5E248D9EB5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16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3300" y="727075"/>
            <a:ext cx="4849813" cy="3636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6925"/>
            <a:ext cx="5486400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Click to edit Master text styles</a:t>
            </a:r>
          </a:p>
          <a:p>
            <a:pPr lvl="1"/>
            <a:r>
              <a:rPr lang="pl-PL" noProof="0"/>
              <a:t>Second level</a:t>
            </a:r>
          </a:p>
          <a:p>
            <a:pPr lvl="2"/>
            <a:r>
              <a:rPr lang="pl-PL" noProof="0"/>
              <a:t>Third level</a:t>
            </a:r>
          </a:p>
          <a:p>
            <a:pPr lvl="3"/>
            <a:r>
              <a:rPr lang="pl-PL" noProof="0"/>
              <a:t>Fourth level</a:t>
            </a:r>
          </a:p>
          <a:p>
            <a:pPr lvl="4"/>
            <a:r>
              <a:rPr lang="pl-PL" noProof="0"/>
              <a:t>Fifth level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106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106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224C2CD2-5D5B-4B59-B7F8-8418D4F398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5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B7B6C-D905-4BAB-ABB0-408AC831AB80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992188" y="727075"/>
            <a:ext cx="4878387" cy="3636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kumimoji="1" lang="pl-PL" sz="3200" b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605338"/>
            <a:ext cx="5484813" cy="4365625"/>
          </a:xfrm>
          <a:noFill/>
          <a:ln/>
        </p:spPr>
        <p:txBody>
          <a:bodyPr wrap="none" anchor="ctr"/>
          <a:lstStyle/>
          <a:p>
            <a:pPr defTabSz="449263"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29148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3391718-C079-43DA-A521-2B214D0BBF27}" type="slidenum">
              <a:rPr lang="pl-PL" smtClean="0"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9</a:t>
            </a:fld>
            <a:endParaRPr lang="pl-PL" smtClean="0">
              <a:cs typeface="Lucida Sans Unicode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4613" y="9210675"/>
            <a:ext cx="29654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1A7272A-9C04-485F-A17F-E8E05CC2A86E}" type="slidenum">
              <a:rPr kumimoji="1"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kumimoji="1"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1143000" y="727075"/>
            <a:ext cx="4572000" cy="36369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pl-PL" sz="320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606925"/>
            <a:ext cx="5478463" cy="4356100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66785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92106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BD49C1-0289-4A9F-A8DB-8A7617A18515}" type="slidenum">
              <a:rPr lang="pl-PL" altLang="pl-PL" sz="1200" b="0">
                <a:latin typeface="Calibri" pitchFamily="34" charset="0"/>
              </a:rPr>
              <a:pPr algn="r"/>
              <a:t>32</a:t>
            </a:fld>
            <a:endParaRPr lang="pl-PL" altLang="pl-PL" sz="1200" b="0">
              <a:latin typeface="Calibri" pitchFamily="34" charset="0"/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965200" y="788988"/>
            <a:ext cx="4743450" cy="3949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altLang="pl-PL" b="0">
              <a:latin typeface="Calibri" pitchFamily="34" charset="0"/>
            </a:endParaRP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999038"/>
            <a:ext cx="5334000" cy="4738687"/>
          </a:xfrm>
          <a:noFill/>
          <a:ln/>
        </p:spPr>
        <p:txBody>
          <a:bodyPr wrap="none" anchor="ctr"/>
          <a:lstStyle/>
          <a:p>
            <a:pPr defTabSz="449263"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874808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7827" name="Symbol zastępczy numeru slajdu 3"/>
          <p:cNvSpPr txBox="1">
            <a:spLocks noGrp="1"/>
          </p:cNvSpPr>
          <p:nvPr/>
        </p:nvSpPr>
        <p:spPr bwMode="auto">
          <a:xfrm>
            <a:off x="3884613" y="92106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5141375-12A3-4042-A0AE-08EE1A774F24}" type="slidenum">
              <a:rPr lang="pl-PL" sz="1200" b="0">
                <a:latin typeface="Times New Roman" pitchFamily="18" charset="0"/>
              </a:rPr>
              <a:pPr algn="r" eaLnBrk="0" hangingPunct="0"/>
              <a:t>33</a:t>
            </a:fld>
            <a:endParaRPr lang="pl-PL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6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/>
        </p:spPr>
        <p:txBody>
          <a:bodyPr/>
          <a:lstStyle/>
          <a:p>
            <a:pPr algn="ctr">
              <a:defRPr/>
            </a:pPr>
            <a:endParaRPr lang="pl-PL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pl-PL" noProof="0"/>
              <a:t>Kliknij, aby edytować styl wzorca tytułu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l-PL" noProof="0"/>
              <a:t>Kliknij, aby edytować styl wzorca podtytułu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FD73-9614-40D4-BB67-7C9F27720F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F5EF-B1FA-4819-808F-DBB540AF52F6}" type="datetime1">
              <a:rPr lang="pl-PL"/>
              <a:pPr>
                <a:defRPr/>
              </a:pPr>
              <a:t>2018-01-15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6F989-920F-4305-9B38-77C24C3E2F48}" type="datetime1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A1A4-ABA1-4409-AE88-EE64264830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EA57D-D47D-4E32-83C6-83DCF04D7CE7}" type="datetime1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EE85-3635-42C6-BC2C-408630D9E5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/>
        </p:spPr>
        <p:txBody>
          <a:bodyPr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pl-PL" noProof="0"/>
              <a:t>Kliknij, aby edytować styl wzorca tytułu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l-PL" noProof="0"/>
              <a:t>Kliknij, aby edytować styl wzorca podtytułu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F99C-DBAF-4BDE-8C62-D6E6647C171E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C21E-6F6F-40AA-8546-D6EB6352294C}" type="datetime1">
              <a:rPr lang="pl-PL">
                <a:solidFill>
                  <a:srgbClr val="FFFFFF"/>
                </a:solidFill>
              </a:rPr>
              <a:pPr>
                <a:defRPr/>
              </a:pPr>
              <a:t>2018-01-15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95244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2F254-97CF-46B1-BE57-B1A88B78D39D}" type="datetime1">
              <a:rPr lang="pl-PL">
                <a:solidFill>
                  <a:srgbClr val="FFFFFF"/>
                </a:solidFill>
              </a:rPr>
              <a:pPr>
                <a:defRPr/>
              </a:pPr>
              <a:t>2018-01-15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D8812-2F86-4F20-9D80-0E7E5763D318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69540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4EBF7-498D-4CC7-85A4-E210AF9F6328}" type="datetime1">
              <a:rPr lang="pl-PL">
                <a:solidFill>
                  <a:srgbClr val="FFFFFF"/>
                </a:solidFill>
              </a:rPr>
              <a:pPr>
                <a:defRPr/>
              </a:pPr>
              <a:t>2018-01-15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8EC0-9EC5-401B-8C90-067920CEFB4C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49579"/>
      </p:ext>
    </p:extLst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43BCE-D590-46A5-95FC-677EF9B78162}" type="datetime1">
              <a:rPr lang="pl-PL">
                <a:solidFill>
                  <a:srgbClr val="FFFFFF"/>
                </a:solidFill>
              </a:rPr>
              <a:pPr>
                <a:defRPr/>
              </a:pPr>
              <a:t>2018-01-15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CC4D3-70C7-42A7-AC0A-358A3C3B7701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6306"/>
      </p:ext>
    </p:extLst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6097-EEE1-497F-A068-18FCB1EAD073}" type="datetime1">
              <a:rPr lang="pl-PL">
                <a:solidFill>
                  <a:srgbClr val="FFFFFF"/>
                </a:solidFill>
              </a:rPr>
              <a:pPr>
                <a:defRPr/>
              </a:pPr>
              <a:t>2018-01-15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431E-B872-4439-B9BA-73BE81349882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71319"/>
      </p:ext>
    </p:extLst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D891B-8202-4829-AB9C-A91543005223}" type="datetime1">
              <a:rPr lang="pl-PL">
                <a:solidFill>
                  <a:srgbClr val="FFFFFF"/>
                </a:solidFill>
              </a:rPr>
              <a:pPr>
                <a:defRPr/>
              </a:pPr>
              <a:t>2018-01-15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A282A-DAB0-4076-8690-59C936E327F8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79520"/>
      </p:ext>
    </p:extLst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AD662-6DF5-4A69-B8D5-1B476C6CFB9D}" type="datetime1">
              <a:rPr lang="pl-PL">
                <a:solidFill>
                  <a:srgbClr val="FFFFFF"/>
                </a:solidFill>
              </a:rPr>
              <a:pPr>
                <a:defRPr/>
              </a:pPr>
              <a:t>2018-01-15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2FEC5-6236-47BD-847F-B00EB639FED1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22248"/>
      </p:ext>
    </p:extLst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B39F2-4D14-445E-89C2-85A735D4ABEB}" type="datetime1">
              <a:rPr lang="pl-PL">
                <a:solidFill>
                  <a:srgbClr val="FFFFFF"/>
                </a:solidFill>
              </a:rPr>
              <a:pPr>
                <a:defRPr/>
              </a:pPr>
              <a:t>2018-01-15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3867A-58D8-4849-980F-166AA841576A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8476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AF486-3DB8-44D6-A571-2BE27F36D1DD}" type="datetime1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C483-237E-4DD7-81B0-7C2168969E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2842B-D616-4F6C-BD4A-5BE70BF4D807}" type="datetime1">
              <a:rPr lang="pl-PL">
                <a:solidFill>
                  <a:srgbClr val="FFFFFF"/>
                </a:solidFill>
              </a:rPr>
              <a:pPr>
                <a:defRPr/>
              </a:pPr>
              <a:t>2018-01-15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F7326-64EF-4B7F-96F4-6E3BECF0B28E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96373"/>
      </p:ext>
    </p:extLst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2550F-0CB4-49D6-9AFE-79E85AA8D98F}" type="datetime1">
              <a:rPr lang="pl-PL">
                <a:solidFill>
                  <a:srgbClr val="FFFFFF"/>
                </a:solidFill>
              </a:rPr>
              <a:pPr>
                <a:defRPr/>
              </a:pPr>
              <a:t>2018-01-15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858E5-7328-4724-85BD-FDF62CFFA06B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64844"/>
      </p:ext>
    </p:extLst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8E529-5A61-46A8-8D11-1D5D926C484B}" type="datetime1">
              <a:rPr lang="pl-PL">
                <a:solidFill>
                  <a:srgbClr val="FFFFFF"/>
                </a:solidFill>
              </a:rPr>
              <a:pPr>
                <a:defRPr/>
              </a:pPr>
              <a:t>2018-01-15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14F61-A924-4A82-8129-161015504AF2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51731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7EA1-4BB2-427E-BD2A-7699E22F7415}" type="datetime1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23DF3-42A6-4135-8576-09A5DF657C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35F4A-A6A5-42A3-B987-0FDDE41FCF57}" type="datetime1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1B3D2-F156-4206-9E25-9CB8AEF9F8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88A48-B214-405E-A99B-3A8B661BA570}" type="datetime1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56B76-9E9B-471C-8E9E-AC2A94F9C6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A8E6E-035B-4AC8-A8C5-14D81398FE8D}" type="datetime1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1AEB-8A5A-45FF-9F07-45F7EA26E8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775C-876B-4A82-B255-39CBC7791489}" type="datetime1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DA89F-C8F5-4826-91B9-86DF9C3A6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89A16-1D18-4BE6-B95A-9C1E61B788F5}" type="datetime1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1349-CE8B-4CFE-B195-1FBBF1BFAC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274B3-5C65-4ECD-BAA3-944FA0BD62C3}" type="datetime1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1FD8F-7DCE-4009-8170-B548D07D64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  <a:extLst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28A25CD2-3D27-4DAF-8054-F5C9A2BF1695}" type="datetime1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D5F159A5-448D-4F11-862D-E2227A94DE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blinds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D7409A7C-052A-4073-A7FE-6BD81785A3E0}" type="datetime1">
              <a:rPr lang="pl-PL">
                <a:solidFill>
                  <a:srgbClr val="FFFFFF"/>
                </a:solidFill>
              </a:rPr>
              <a:pPr>
                <a:defRPr/>
              </a:pPr>
              <a:t>2018-01-15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8A045815-79E0-453E-9645-17CB70898D53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065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blinds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5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8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31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39433-F63F-468A-A9BA-AECE70687CC7}" type="slidenum">
              <a:rPr lang="pl-PL"/>
              <a:pPr>
                <a:defRPr/>
              </a:pPr>
              <a:t>1</a:t>
            </a:fld>
            <a:endParaRPr lang="pl-PL"/>
          </a:p>
        </p:txBody>
      </p:sp>
      <p:pic>
        <p:nvPicPr>
          <p:cNvPr id="4098" name="Picture 4" descr="gwiaz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125538"/>
            <a:ext cx="3097212" cy="30654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/>
        </p:spPr>
      </p:pic>
      <p:sp>
        <p:nvSpPr>
          <p:cNvPr id="2" name="Prostokąt 1"/>
          <p:cNvSpPr/>
          <p:nvPr/>
        </p:nvSpPr>
        <p:spPr>
          <a:xfrm>
            <a:off x="2051720" y="5168007"/>
            <a:ext cx="4886859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kern="0" dirty="0">
                <a:solidFill>
                  <a:prstClr val="white"/>
                </a:solidFill>
                <a:effectLst>
                  <a:glow rad="635000">
                    <a:prstClr val="black"/>
                  </a:glow>
                </a:effectLst>
                <a:latin typeface="Century Gothic" panose="020B0502020202020204"/>
                <a:ea typeface="+mj-ea"/>
                <a:cs typeface="+mj-cs"/>
              </a:rPr>
              <a:t>ODPRAWA ROCZNA </a:t>
            </a:r>
            <a:br>
              <a:rPr lang="pl-PL" sz="3200" kern="0" dirty="0">
                <a:solidFill>
                  <a:prstClr val="white"/>
                </a:solidFill>
                <a:effectLst>
                  <a:glow rad="635000">
                    <a:prstClr val="black"/>
                  </a:glow>
                </a:effectLst>
                <a:latin typeface="Century Gothic" panose="020B0502020202020204"/>
                <a:ea typeface="+mj-ea"/>
                <a:cs typeface="+mj-cs"/>
              </a:rPr>
            </a:br>
            <a:r>
              <a:rPr lang="pl-PL" sz="3200" kern="0" dirty="0">
                <a:solidFill>
                  <a:prstClr val="white"/>
                </a:solidFill>
                <a:effectLst>
                  <a:glow rad="635000">
                    <a:prstClr val="black"/>
                  </a:glow>
                </a:effectLst>
                <a:latin typeface="Century Gothic" panose="020B0502020202020204"/>
                <a:ea typeface="+mj-ea"/>
                <a:cs typeface="+mj-cs"/>
              </a:rPr>
              <a:t>15 stycznia 2018</a:t>
            </a:r>
            <a:endParaRPr lang="pl-PL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563888" y="2658837"/>
            <a:ext cx="1800199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3000" dirty="0">
                <a:effectLst>
                  <a:glow rad="635000">
                    <a:schemeClr val="bg1"/>
                  </a:glow>
                </a:effectLst>
              </a:rPr>
              <a:t>ELBLĄG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71613"/>
            <a:ext cx="8929687" cy="53863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3000" b="1" dirty="0">
                <a:effectLst>
                  <a:glow rad="4572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Uszczerbek na zdrowiu</a:t>
            </a:r>
          </a:p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b="1" u="sng" dirty="0">
              <a:solidFill>
                <a:srgbClr val="E8EDF2"/>
              </a:solidFill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sz="1800" b="1" u="sng" dirty="0">
              <a:solidFill>
                <a:srgbClr val="00FF00"/>
              </a:solidFill>
            </a:endParaRPr>
          </a:p>
          <a:p>
            <a:pPr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>
              <a:solidFill>
                <a:srgbClr val="00FF00"/>
              </a:solidFill>
            </a:endParaRPr>
          </a:p>
          <a:p>
            <a:pPr algn="just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/>
          </a:p>
          <a:p>
            <a:pPr algn="just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/>
          </a:p>
        </p:txBody>
      </p:sp>
      <p:pic>
        <p:nvPicPr>
          <p:cNvPr id="33800" name="Picture 5" descr="gwiaz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179388" y="6100762"/>
            <a:ext cx="64087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5207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</a:t>
            </a:r>
            <a:r>
              <a:rPr kumimoji="1" lang="pl-PL" dirty="0" err="1">
                <a:solidFill>
                  <a:srgbClr val="E8EDF2"/>
                </a:solidFill>
                <a:effectLst>
                  <a:glow rad="520700">
                    <a:srgbClr val="000000"/>
                  </a:glow>
                </a:effectLst>
                <a:latin typeface="Century Gothic" panose="020B0502020202020204" pitchFamily="34" charset="0"/>
              </a:rPr>
              <a:t>Stw</a:t>
            </a:r>
            <a:r>
              <a:rPr kumimoji="1" lang="pl-PL" dirty="0">
                <a:solidFill>
                  <a:srgbClr val="E8EDF2"/>
                </a:solidFill>
                <a:effectLst>
                  <a:glow rad="520700">
                    <a:srgbClr val="000000"/>
                  </a:glow>
                </a:effectLst>
                <a:latin typeface="Century Gothic" panose="020B0502020202020204" pitchFamily="34" charset="0"/>
              </a:rPr>
              <a:t>. 98,6% ; Wyk. 91,5%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5207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Wszcz.89,8% </a:t>
            </a:r>
          </a:p>
        </p:txBody>
      </p:sp>
      <p:graphicFrame>
        <p:nvGraphicFramePr>
          <p:cNvPr id="33796" name="Wykres 7"/>
          <p:cNvGraphicFramePr>
            <a:graphicFrameLocks/>
          </p:cNvGraphicFramePr>
          <p:nvPr/>
        </p:nvGraphicFramePr>
        <p:xfrm>
          <a:off x="2576513" y="3738563"/>
          <a:ext cx="3846512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r:id="rId4" imgW="3846909" imgH="2481287" progId="Excel.Chart.8">
                  <p:embed/>
                </p:oleObj>
              </mc:Choice>
              <mc:Fallback>
                <p:oleObj r:id="rId4" imgW="3846909" imgH="2481287" progId="Excel.Chart.8">
                  <p:embed/>
                  <p:pic>
                    <p:nvPicPr>
                      <p:cNvPr id="0" name="Wykres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3738563"/>
                        <a:ext cx="3846512" cy="247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iekt 1"/>
          <p:cNvGraphicFramePr>
            <a:graphicFrameLocks/>
          </p:cNvGraphicFramePr>
          <p:nvPr/>
        </p:nvGraphicFramePr>
        <p:xfrm>
          <a:off x="4521200" y="1649413"/>
          <a:ext cx="4503738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r:id="rId6" imgW="4505334" imgH="2908044" progId="Excel.Chart.8">
                  <p:embed/>
                </p:oleObj>
              </mc:Choice>
              <mc:Fallback>
                <p:oleObj r:id="rId6" imgW="4505334" imgH="2908044" progId="Excel.Chart.8">
                  <p:embed/>
                  <p:pic>
                    <p:nvPicPr>
                      <p:cNvPr id="0" name="Obi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649413"/>
                        <a:ext cx="4503738" cy="290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/>
          </p:cNvGraphicFramePr>
          <p:nvPr/>
        </p:nvGraphicFramePr>
        <p:xfrm>
          <a:off x="257175" y="1781175"/>
          <a:ext cx="4121150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r:id="rId8" imgW="4121253" imgH="2548349" progId="Excel.Chart.8">
                  <p:embed/>
                </p:oleObj>
              </mc:Choice>
              <mc:Fallback>
                <p:oleObj r:id="rId8" imgW="4121253" imgH="2548349" progId="Excel.Char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1781175"/>
                        <a:ext cx="4121150" cy="254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12713"/>
            <a:ext cx="8362950" cy="1079501"/>
          </a:xfrm>
        </p:spPr>
        <p:txBody>
          <a:bodyPr rtlCol="0"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	</a:t>
            </a: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OCENA PRACY SŁUŻBY KRYMINALNEJ</a:t>
            </a:r>
            <a:b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KMP W ELBLĄG ZA 2017 rok</a:t>
            </a:r>
            <a:endParaRPr lang="pl-PL" sz="3600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glow rad="4699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785225" cy="55165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b="1" dirty="0">
                <a:effectLst>
                  <a:glow rad="431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Kradzież z włamaniem</a:t>
            </a:r>
          </a:p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b="1" u="sng" dirty="0">
              <a:solidFill>
                <a:srgbClr val="E8EDF2"/>
              </a:solidFill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sz="1800" b="1" u="sng" dirty="0">
              <a:solidFill>
                <a:srgbClr val="00FF00"/>
              </a:solidFill>
            </a:endParaRPr>
          </a:p>
          <a:p>
            <a:pPr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>
              <a:solidFill>
                <a:srgbClr val="00FF00"/>
              </a:solidFill>
            </a:endParaRPr>
          </a:p>
          <a:p>
            <a:pPr algn="just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/>
          </a:p>
          <a:p>
            <a:pPr algn="just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/>
          </a:p>
        </p:txBody>
      </p:sp>
      <p:pic>
        <p:nvPicPr>
          <p:cNvPr id="34824" name="Picture 5" descr="gwiaz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215900" y="6165850"/>
            <a:ext cx="56165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5207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</a:t>
            </a:r>
            <a:r>
              <a:rPr kumimoji="1" lang="pl-PL" dirty="0" err="1">
                <a:solidFill>
                  <a:srgbClr val="E8EDF2"/>
                </a:solidFill>
                <a:effectLst>
                  <a:glow rad="520700">
                    <a:srgbClr val="000000"/>
                  </a:glow>
                </a:effectLst>
                <a:latin typeface="Century Gothic" panose="020B0502020202020204" pitchFamily="34" charset="0"/>
              </a:rPr>
              <a:t>Stw</a:t>
            </a:r>
            <a:r>
              <a:rPr kumimoji="1" lang="pl-PL" dirty="0">
                <a:solidFill>
                  <a:srgbClr val="E8EDF2"/>
                </a:solidFill>
                <a:effectLst>
                  <a:glow rad="520700">
                    <a:srgbClr val="000000"/>
                  </a:glow>
                </a:effectLst>
                <a:latin typeface="Century Gothic" panose="020B0502020202020204" pitchFamily="34" charset="0"/>
              </a:rPr>
              <a:t>. 75,9% ; Wyk. 43,4%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5207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Wszcz.79,1% </a:t>
            </a:r>
          </a:p>
        </p:txBody>
      </p:sp>
      <p:graphicFrame>
        <p:nvGraphicFramePr>
          <p:cNvPr id="34820" name="Wykres 7"/>
          <p:cNvGraphicFramePr>
            <a:graphicFrameLocks/>
          </p:cNvGraphicFramePr>
          <p:nvPr/>
        </p:nvGraphicFramePr>
        <p:xfrm>
          <a:off x="2505075" y="3863975"/>
          <a:ext cx="395922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r:id="rId4" imgW="3956647" imgH="2353260" progId="Excel.Chart.8">
                  <p:embed/>
                </p:oleObj>
              </mc:Choice>
              <mc:Fallback>
                <p:oleObj r:id="rId4" imgW="3956647" imgH="2353260" progId="Excel.Chart.8">
                  <p:embed/>
                  <p:pic>
                    <p:nvPicPr>
                      <p:cNvPr id="0" name="Wykres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3863975"/>
                        <a:ext cx="3959225" cy="235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iekt 1"/>
          <p:cNvGraphicFramePr>
            <a:graphicFrameLocks/>
          </p:cNvGraphicFramePr>
          <p:nvPr/>
        </p:nvGraphicFramePr>
        <p:xfrm>
          <a:off x="5026025" y="1577975"/>
          <a:ext cx="3816350" cy="290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r:id="rId6" imgW="3822523" imgH="2908044" progId="Excel.Chart.8">
                  <p:embed/>
                </p:oleObj>
              </mc:Choice>
              <mc:Fallback>
                <p:oleObj r:id="rId6" imgW="3822523" imgH="2908044" progId="Excel.Chart.8">
                  <p:embed/>
                  <p:pic>
                    <p:nvPicPr>
                      <p:cNvPr id="0" name="Obi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1577975"/>
                        <a:ext cx="3816350" cy="290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/>
          </p:cNvGraphicFramePr>
          <p:nvPr/>
        </p:nvGraphicFramePr>
        <p:xfrm>
          <a:off x="273050" y="1793875"/>
          <a:ext cx="3887788" cy="24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r:id="rId8" imgW="3889585" imgH="2481287" progId="Excel.Chart.8">
                  <p:embed/>
                </p:oleObj>
              </mc:Choice>
              <mc:Fallback>
                <p:oleObj r:id="rId8" imgW="3889585" imgH="2481287" progId="Excel.Char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793875"/>
                        <a:ext cx="3887788" cy="247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12713"/>
            <a:ext cx="8362950" cy="1079501"/>
          </a:xfrm>
        </p:spPr>
        <p:txBody>
          <a:bodyPr rtlCol="0"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	</a:t>
            </a: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OCENA PRACY SŁUŻBY KRYMINALNEJ</a:t>
            </a:r>
            <a:b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KMP W ELBLĄG ZA 2017 rok</a:t>
            </a:r>
            <a:endParaRPr lang="pl-PL" sz="3600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glow rad="4699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iekt 1"/>
          <p:cNvGraphicFramePr>
            <a:graphicFrameLocks/>
          </p:cNvGraphicFramePr>
          <p:nvPr/>
        </p:nvGraphicFramePr>
        <p:xfrm>
          <a:off x="273050" y="1474788"/>
          <a:ext cx="4032250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r:id="rId3" imgW="4029805" imgH="2798307" progId="Excel.Chart.8">
                  <p:embed/>
                </p:oleObj>
              </mc:Choice>
              <mc:Fallback>
                <p:oleObj r:id="rId3" imgW="4029805" imgH="2798307" progId="Excel.Chart.8">
                  <p:embed/>
                  <p:pic>
                    <p:nvPicPr>
                      <p:cNvPr id="0" name="Obi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74788"/>
                        <a:ext cx="4032250" cy="279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" name="Object 2"/>
          <p:cNvGraphicFramePr>
            <a:graphicFrameLocks/>
          </p:cNvGraphicFramePr>
          <p:nvPr/>
        </p:nvGraphicFramePr>
        <p:xfrm>
          <a:off x="4953000" y="1420813"/>
          <a:ext cx="4079875" cy="321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r:id="rId5" imgW="4078577" imgH="3212870" progId="Excel.Chart.8">
                  <p:embed/>
                </p:oleObj>
              </mc:Choice>
              <mc:Fallback>
                <p:oleObj r:id="rId5" imgW="4078577" imgH="3212870" progId="Excel.Char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420813"/>
                        <a:ext cx="4079875" cy="321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68413"/>
            <a:ext cx="8785225" cy="54371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3000" b="1" dirty="0"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Kradzież cudzej rzeczy</a:t>
            </a:r>
          </a:p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b="1" u="sng" dirty="0">
              <a:solidFill>
                <a:srgbClr val="E8EDF2"/>
              </a:solidFill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sz="1800" b="1" u="sng" dirty="0">
              <a:solidFill>
                <a:srgbClr val="00FF00"/>
              </a:solidFill>
            </a:endParaRPr>
          </a:p>
          <a:p>
            <a:pPr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>
              <a:solidFill>
                <a:srgbClr val="00FF00"/>
              </a:solidFill>
            </a:endParaRPr>
          </a:p>
          <a:p>
            <a:pPr algn="just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/>
          </a:p>
          <a:p>
            <a:pPr algn="just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/>
          </a:p>
        </p:txBody>
      </p:sp>
      <p:pic>
        <p:nvPicPr>
          <p:cNvPr id="35848" name="Picture 5" descr="gwiaz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125413" y="6083300"/>
            <a:ext cx="64055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4953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</a:t>
            </a:r>
            <a:r>
              <a:rPr kumimoji="1" lang="pl-PL" dirty="0" err="1">
                <a:solidFill>
                  <a:srgbClr val="E8EDF2"/>
                </a:solidFill>
                <a:effectLst>
                  <a:glow rad="495300">
                    <a:srgbClr val="000000"/>
                  </a:glow>
                </a:effectLst>
                <a:latin typeface="Century Gothic" panose="020B0502020202020204" pitchFamily="34" charset="0"/>
              </a:rPr>
              <a:t>Stw</a:t>
            </a:r>
            <a:r>
              <a:rPr kumimoji="1" lang="pl-PL" dirty="0">
                <a:solidFill>
                  <a:srgbClr val="E8EDF2"/>
                </a:solidFill>
                <a:effectLst>
                  <a:glow rad="495300">
                    <a:srgbClr val="000000"/>
                  </a:glow>
                </a:effectLst>
                <a:latin typeface="Century Gothic" panose="020B0502020202020204" pitchFamily="34" charset="0"/>
              </a:rPr>
              <a:t>. 81,5% ; Wyk. 38,7%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4953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Wszcz.83,3% </a:t>
            </a:r>
          </a:p>
        </p:txBody>
      </p:sp>
      <p:graphicFrame>
        <p:nvGraphicFramePr>
          <p:cNvPr id="35846" name="Wykres 7"/>
          <p:cNvGraphicFramePr>
            <a:graphicFrameLocks/>
          </p:cNvGraphicFramePr>
          <p:nvPr/>
        </p:nvGraphicFramePr>
        <p:xfrm>
          <a:off x="2363788" y="3640138"/>
          <a:ext cx="3887787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r:id="rId8" imgW="3889585" imgH="2578831" progId="Excel.Chart.8">
                  <p:embed/>
                </p:oleObj>
              </mc:Choice>
              <mc:Fallback>
                <p:oleObj r:id="rId8" imgW="3889585" imgH="2578831" progId="Excel.Chart.8">
                  <p:embed/>
                  <p:pic>
                    <p:nvPicPr>
                      <p:cNvPr id="0" name="Wykres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640138"/>
                        <a:ext cx="3887787" cy="2576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12713"/>
            <a:ext cx="8362950" cy="1079501"/>
          </a:xfrm>
        </p:spPr>
        <p:txBody>
          <a:bodyPr rtlCol="0"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	</a:t>
            </a: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OCENA PRACY SŁUŻBY KRYMINALNEJ</a:t>
            </a:r>
            <a:b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KMP W ELBLĄG ZA 2017 rok</a:t>
            </a:r>
            <a:endParaRPr lang="pl-PL" sz="3600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glow rad="4699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iekt 1"/>
          <p:cNvGraphicFramePr>
            <a:graphicFrameLocks/>
          </p:cNvGraphicFramePr>
          <p:nvPr/>
        </p:nvGraphicFramePr>
        <p:xfrm>
          <a:off x="4881563" y="1420813"/>
          <a:ext cx="3995737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r:id="rId3" imgW="3993226" imgH="2749534" progId="Excel.Chart.8">
                  <p:embed/>
                </p:oleObj>
              </mc:Choice>
              <mc:Fallback>
                <p:oleObj r:id="rId3" imgW="3993226" imgH="2749534" progId="Excel.Chart.8">
                  <p:embed/>
                  <p:pic>
                    <p:nvPicPr>
                      <p:cNvPr id="0" name="Obi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1420813"/>
                        <a:ext cx="3995737" cy="274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Object 2"/>
          <p:cNvGraphicFramePr>
            <a:graphicFrameLocks/>
          </p:cNvGraphicFramePr>
          <p:nvPr/>
        </p:nvGraphicFramePr>
        <p:xfrm>
          <a:off x="157163" y="1495425"/>
          <a:ext cx="4032250" cy="24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r:id="rId5" imgW="4029805" imgH="2481287" progId="Excel.Chart.8">
                  <p:embed/>
                </p:oleObj>
              </mc:Choice>
              <mc:Fallback>
                <p:oleObj r:id="rId5" imgW="4029805" imgH="2481287" progId="Excel.Char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1495425"/>
                        <a:ext cx="4032250" cy="247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785225" cy="54006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3000" b="1" dirty="0"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Kradzież samochodu</a:t>
            </a:r>
          </a:p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b="1" u="sng" dirty="0">
              <a:solidFill>
                <a:srgbClr val="E8EDF2"/>
              </a:solidFill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sz="1800" b="1" u="sng" dirty="0">
              <a:solidFill>
                <a:srgbClr val="00FF00"/>
              </a:solidFill>
            </a:endParaRPr>
          </a:p>
          <a:p>
            <a:pPr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>
              <a:solidFill>
                <a:srgbClr val="00FF00"/>
              </a:solidFill>
            </a:endParaRPr>
          </a:p>
          <a:p>
            <a:pPr algn="just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/>
          </a:p>
          <a:p>
            <a:pPr algn="just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/>
          </a:p>
        </p:txBody>
      </p:sp>
      <p:pic>
        <p:nvPicPr>
          <p:cNvPr id="36872" name="Picture 5" descr="gwiaz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96850" y="60213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4699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</a:t>
            </a:r>
            <a:r>
              <a:rPr kumimoji="1" lang="pl-PL" dirty="0" err="1">
                <a:solidFill>
                  <a:srgbClr val="E8EDF2"/>
                </a:solidFill>
                <a:effectLst>
                  <a:glow rad="469900">
                    <a:srgbClr val="000000"/>
                  </a:glow>
                </a:effectLst>
                <a:latin typeface="Century Gothic" panose="020B0502020202020204" pitchFamily="34" charset="0"/>
              </a:rPr>
              <a:t>Stw</a:t>
            </a:r>
            <a:r>
              <a:rPr kumimoji="1" lang="pl-PL" dirty="0">
                <a:solidFill>
                  <a:srgbClr val="E8EDF2"/>
                </a:solidFill>
                <a:effectLst>
                  <a:glow rad="469900">
                    <a:srgbClr val="000000"/>
                  </a:glow>
                </a:effectLst>
                <a:latin typeface="Century Gothic" panose="020B0502020202020204" pitchFamily="34" charset="0"/>
              </a:rPr>
              <a:t>. 93,7% ; Wyk. 30,1%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4699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</a:t>
            </a:r>
            <a:r>
              <a:rPr kumimoji="1" lang="pl-PL" dirty="0" err="1">
                <a:solidFill>
                  <a:srgbClr val="E8EDF2"/>
                </a:solidFill>
                <a:effectLst>
                  <a:glow rad="469900">
                    <a:srgbClr val="000000"/>
                  </a:glow>
                </a:effectLst>
                <a:latin typeface="Century Gothic" panose="020B0502020202020204" pitchFamily="34" charset="0"/>
              </a:rPr>
              <a:t>Wszcz</a:t>
            </a:r>
            <a:r>
              <a:rPr kumimoji="1" lang="pl-PL" dirty="0">
                <a:solidFill>
                  <a:srgbClr val="E8EDF2"/>
                </a:solidFill>
                <a:effectLst>
                  <a:glow rad="469900">
                    <a:srgbClr val="000000"/>
                  </a:glow>
                </a:effectLst>
                <a:latin typeface="Century Gothic" panose="020B0502020202020204" pitchFamily="34" charset="0"/>
              </a:rPr>
              <a:t>. 106,9% </a:t>
            </a:r>
          </a:p>
        </p:txBody>
      </p:sp>
      <p:graphicFrame>
        <p:nvGraphicFramePr>
          <p:cNvPr id="36870" name="Wykres 7"/>
          <p:cNvGraphicFramePr>
            <a:graphicFrameLocks/>
          </p:cNvGraphicFramePr>
          <p:nvPr/>
        </p:nvGraphicFramePr>
        <p:xfrm>
          <a:off x="2325688" y="3336925"/>
          <a:ext cx="4492625" cy="271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r:id="rId8" imgW="4487045" imgH="2719052" progId="Excel.Chart.8">
                  <p:embed/>
                </p:oleObj>
              </mc:Choice>
              <mc:Fallback>
                <p:oleObj r:id="rId8" imgW="4487045" imgH="2719052" progId="Excel.Chart.8">
                  <p:embed/>
                  <p:pic>
                    <p:nvPicPr>
                      <p:cNvPr id="0" name="Wykres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3336925"/>
                        <a:ext cx="4492625" cy="271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12713"/>
            <a:ext cx="8362950" cy="1079501"/>
          </a:xfrm>
        </p:spPr>
        <p:txBody>
          <a:bodyPr rtlCol="0"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	</a:t>
            </a: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OCENA PRACY SŁUŻBY KRYMINALNEJ</a:t>
            </a:r>
            <a:b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KMP W ELBLĄG ZA 2017 rok</a:t>
            </a:r>
            <a:endParaRPr lang="pl-PL" sz="3600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glow rad="4699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Obiekt 1"/>
          <p:cNvGraphicFramePr>
            <a:graphicFrameLocks/>
          </p:cNvGraphicFramePr>
          <p:nvPr/>
        </p:nvGraphicFramePr>
        <p:xfrm>
          <a:off x="4562475" y="1506538"/>
          <a:ext cx="4381500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8" r:id="rId3" imgW="4383404" imgH="2786113" progId="Excel.Chart.8">
                  <p:embed/>
                </p:oleObj>
              </mc:Choice>
              <mc:Fallback>
                <p:oleObj r:id="rId3" imgW="4383404" imgH="2786113" progId="Excel.Chart.8">
                  <p:embed/>
                  <p:pic>
                    <p:nvPicPr>
                      <p:cNvPr id="0" name="Obi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1506538"/>
                        <a:ext cx="4381500" cy="278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" name="Object 2"/>
          <p:cNvGraphicFramePr>
            <a:graphicFrameLocks/>
          </p:cNvGraphicFramePr>
          <p:nvPr/>
        </p:nvGraphicFramePr>
        <p:xfrm>
          <a:off x="273050" y="1420813"/>
          <a:ext cx="4205288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9" r:id="rId5" imgW="4206605" imgH="2853175" progId="Excel.Chart.8">
                  <p:embed/>
                </p:oleObj>
              </mc:Choice>
              <mc:Fallback>
                <p:oleObj r:id="rId5" imgW="4206605" imgH="2853175" progId="Excel.Char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20813"/>
                        <a:ext cx="4205288" cy="285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82700"/>
            <a:ext cx="8785225" cy="53863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3000" b="1" dirty="0">
                <a:effectLst>
                  <a:glow rad="419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Uszkodzenie rzeczy</a:t>
            </a:r>
          </a:p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b="1" u="sng" dirty="0">
              <a:solidFill>
                <a:srgbClr val="E8EDF2"/>
              </a:solidFill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sz="1800" b="1" u="sng" dirty="0">
              <a:solidFill>
                <a:srgbClr val="00FF00"/>
              </a:solidFill>
            </a:endParaRPr>
          </a:p>
          <a:p>
            <a:pPr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>
              <a:solidFill>
                <a:srgbClr val="00FF00"/>
              </a:solidFill>
            </a:endParaRPr>
          </a:p>
          <a:p>
            <a:pPr algn="just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/>
          </a:p>
          <a:p>
            <a:pPr algn="just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/>
          </a:p>
        </p:txBody>
      </p:sp>
      <p:pic>
        <p:nvPicPr>
          <p:cNvPr id="37896" name="Picture 5" descr="gwiaz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198438" y="6092825"/>
            <a:ext cx="6407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4953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</a:t>
            </a:r>
            <a:r>
              <a:rPr kumimoji="1" lang="pl-PL" dirty="0" err="1">
                <a:solidFill>
                  <a:srgbClr val="E8EDF2"/>
                </a:solidFill>
                <a:effectLst>
                  <a:glow rad="495300">
                    <a:srgbClr val="000000"/>
                  </a:glow>
                </a:effectLst>
                <a:latin typeface="Century Gothic" panose="020B0502020202020204" pitchFamily="34" charset="0"/>
              </a:rPr>
              <a:t>Stw</a:t>
            </a:r>
            <a:r>
              <a:rPr kumimoji="1" lang="pl-PL" dirty="0">
                <a:solidFill>
                  <a:srgbClr val="E8EDF2"/>
                </a:solidFill>
                <a:effectLst>
                  <a:glow rad="495300">
                    <a:srgbClr val="000000"/>
                  </a:glow>
                </a:effectLst>
                <a:latin typeface="Century Gothic" panose="020B0502020202020204" pitchFamily="34" charset="0"/>
              </a:rPr>
              <a:t>. 87,3% ; Wyk. 34,0%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4953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</a:t>
            </a:r>
            <a:r>
              <a:rPr kumimoji="1" lang="pl-PL" dirty="0" err="1">
                <a:solidFill>
                  <a:srgbClr val="E8EDF2"/>
                </a:solidFill>
                <a:effectLst>
                  <a:glow rad="495300">
                    <a:srgbClr val="000000"/>
                  </a:glow>
                </a:effectLst>
                <a:latin typeface="Century Gothic" panose="020B0502020202020204" pitchFamily="34" charset="0"/>
              </a:rPr>
              <a:t>Wszcz</a:t>
            </a:r>
            <a:r>
              <a:rPr kumimoji="1" lang="pl-PL" dirty="0">
                <a:solidFill>
                  <a:srgbClr val="E8EDF2"/>
                </a:solidFill>
                <a:effectLst>
                  <a:glow rad="495300">
                    <a:srgbClr val="000000"/>
                  </a:glow>
                </a:effectLst>
                <a:latin typeface="Century Gothic" panose="020B0502020202020204" pitchFamily="34" charset="0"/>
              </a:rPr>
              <a:t>. 90,6% </a:t>
            </a:r>
          </a:p>
        </p:txBody>
      </p:sp>
      <p:graphicFrame>
        <p:nvGraphicFramePr>
          <p:cNvPr id="37894" name="Wykres 7"/>
          <p:cNvGraphicFramePr>
            <a:graphicFrameLocks/>
          </p:cNvGraphicFramePr>
          <p:nvPr/>
        </p:nvGraphicFramePr>
        <p:xfrm>
          <a:off x="2411413" y="3738563"/>
          <a:ext cx="3960812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0" r:id="rId8" imgW="3956647" imgH="2426418" progId="Excel.Chart.8">
                  <p:embed/>
                </p:oleObj>
              </mc:Choice>
              <mc:Fallback>
                <p:oleObj r:id="rId8" imgW="3956647" imgH="2426418" progId="Excel.Chart.8">
                  <p:embed/>
                  <p:pic>
                    <p:nvPicPr>
                      <p:cNvPr id="0" name="Wykres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738563"/>
                        <a:ext cx="3960812" cy="242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12713"/>
            <a:ext cx="8362950" cy="1079501"/>
          </a:xfrm>
        </p:spPr>
        <p:txBody>
          <a:bodyPr rtlCol="0"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	</a:t>
            </a: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OCENA PRACY SŁUŻBY KRYMINALNEJ</a:t>
            </a:r>
            <a:b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KMP W ELBLĄG ZA 2017 rok</a:t>
            </a:r>
            <a:endParaRPr lang="pl-PL" sz="3600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glow rad="4699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Obiekt 1"/>
          <p:cNvGraphicFramePr>
            <a:graphicFrameLocks/>
          </p:cNvGraphicFramePr>
          <p:nvPr/>
        </p:nvGraphicFramePr>
        <p:xfrm>
          <a:off x="200025" y="1268413"/>
          <a:ext cx="4032250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r:id="rId3" imgW="4029805" imgH="2853175" progId="Excel.Chart.8">
                  <p:embed/>
                </p:oleObj>
              </mc:Choice>
              <mc:Fallback>
                <p:oleObj r:id="rId3" imgW="4029805" imgH="2853175" progId="Excel.Chart.8">
                  <p:embed/>
                  <p:pic>
                    <p:nvPicPr>
                      <p:cNvPr id="0" name="Obi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268413"/>
                        <a:ext cx="4032250" cy="285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785225" cy="5364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l-PL" dirty="0"/>
              <a:t>	</a:t>
            </a:r>
            <a:r>
              <a:rPr lang="pl-PL" sz="1800" b="1" dirty="0">
                <a:solidFill>
                  <a:srgbClr val="E8EDF2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3000" b="1" dirty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Przestępczość narkotykowa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b="1" dirty="0">
              <a:solidFill>
                <a:srgbClr val="E8EDF2"/>
              </a:solidFill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1800" b="1" u="sng" dirty="0">
              <a:solidFill>
                <a:srgbClr val="00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dirty="0">
              <a:solidFill>
                <a:srgbClr val="00FF00"/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pl-PL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pl-PL" dirty="0"/>
          </a:p>
        </p:txBody>
      </p:sp>
      <p:pic>
        <p:nvPicPr>
          <p:cNvPr id="38920" name="Picture 5" descr="gwiaz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79388" y="6061075"/>
            <a:ext cx="6408737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4445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</a:t>
            </a:r>
            <a:r>
              <a:rPr kumimoji="1" lang="pl-PL" dirty="0" err="1">
                <a:solidFill>
                  <a:srgbClr val="E8EDF2"/>
                </a:solidFill>
                <a:effectLst>
                  <a:glow rad="444500">
                    <a:srgbClr val="000000"/>
                  </a:glow>
                </a:effectLst>
                <a:latin typeface="Century Gothic" panose="020B0502020202020204" pitchFamily="34" charset="0"/>
              </a:rPr>
              <a:t>Stw</a:t>
            </a:r>
            <a:r>
              <a:rPr kumimoji="1" lang="pl-PL" dirty="0">
                <a:solidFill>
                  <a:srgbClr val="E8EDF2"/>
                </a:solidFill>
                <a:effectLst>
                  <a:glow rad="444500">
                    <a:srgbClr val="000000"/>
                  </a:glow>
                </a:effectLst>
                <a:latin typeface="Century Gothic" panose="020B0502020202020204" pitchFamily="34" charset="0"/>
              </a:rPr>
              <a:t>. 99,2% ; Wyk. 92,3%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4445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</a:t>
            </a:r>
            <a:r>
              <a:rPr kumimoji="1" lang="pl-PL" dirty="0" err="1">
                <a:solidFill>
                  <a:srgbClr val="E8EDF2"/>
                </a:solidFill>
                <a:effectLst>
                  <a:glow rad="444500">
                    <a:srgbClr val="000000"/>
                  </a:glow>
                </a:effectLst>
                <a:latin typeface="Century Gothic" panose="020B0502020202020204" pitchFamily="34" charset="0"/>
              </a:rPr>
              <a:t>Wszcz</a:t>
            </a:r>
            <a:r>
              <a:rPr kumimoji="1" lang="pl-PL" dirty="0">
                <a:solidFill>
                  <a:srgbClr val="E8EDF2"/>
                </a:solidFill>
                <a:effectLst>
                  <a:glow rad="444500">
                    <a:srgbClr val="000000"/>
                  </a:glow>
                </a:effectLst>
                <a:latin typeface="Century Gothic" panose="020B0502020202020204" pitchFamily="34" charset="0"/>
              </a:rPr>
              <a:t>. 111,3% </a:t>
            </a:r>
          </a:p>
        </p:txBody>
      </p:sp>
      <p:graphicFrame>
        <p:nvGraphicFramePr>
          <p:cNvPr id="38917" name="Wykres 7"/>
          <p:cNvGraphicFramePr>
            <a:graphicFrameLocks/>
          </p:cNvGraphicFramePr>
          <p:nvPr/>
        </p:nvGraphicFramePr>
        <p:xfrm>
          <a:off x="2484438" y="3716338"/>
          <a:ext cx="3887787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r:id="rId6" imgW="3883489" imgH="2395936" progId="Excel.Chart.8">
                  <p:embed/>
                </p:oleObj>
              </mc:Choice>
              <mc:Fallback>
                <p:oleObj r:id="rId6" imgW="3883489" imgH="2395936" progId="Excel.Chart.8">
                  <p:embed/>
                  <p:pic>
                    <p:nvPicPr>
                      <p:cNvPr id="0" name="Wykres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716338"/>
                        <a:ext cx="3887787" cy="239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/>
          </p:cNvGraphicFramePr>
          <p:nvPr/>
        </p:nvGraphicFramePr>
        <p:xfrm>
          <a:off x="5003800" y="1722438"/>
          <a:ext cx="3889375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r:id="rId8" imgW="3889585" imgH="2572735" progId="Excel.Chart.8">
                  <p:embed/>
                </p:oleObj>
              </mc:Choice>
              <mc:Fallback>
                <p:oleObj r:id="rId8" imgW="3889585" imgH="2572735" progId="Excel.Char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722438"/>
                        <a:ext cx="3889375" cy="257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12713"/>
            <a:ext cx="8362950" cy="1079501"/>
          </a:xfrm>
        </p:spPr>
        <p:txBody>
          <a:bodyPr rtlCol="0"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	</a:t>
            </a: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OCENA PRACY SŁUŻBY KRYMINALNEJ</a:t>
            </a:r>
            <a:b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KMP W ELBLĄG ZA 2017 rok</a:t>
            </a:r>
            <a:endParaRPr lang="pl-PL" sz="3600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glow rad="4699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5" y="254000"/>
            <a:ext cx="7848997" cy="1143000"/>
          </a:xfrm>
          <a:effectLst>
            <a:glow rad="685800">
              <a:srgbClr val="000000"/>
            </a:glow>
          </a:effectLst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solidFill>
                  <a:schemeClr val="tx1"/>
                </a:solidFill>
                <a:effectLst>
                  <a:glow rad="482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OCENA </a:t>
            </a:r>
            <a:r>
              <a:rPr lang="pl-PL" sz="3200" b="1" dirty="0">
                <a:solidFill>
                  <a:schemeClr val="tx1"/>
                </a:solidFill>
                <a:effectLst>
                  <a:glow rad="482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PRACY SŁUŻBY KRYMINALNEJ</a:t>
            </a:r>
            <a:br>
              <a:rPr lang="pl-PL" sz="3200" b="1" dirty="0">
                <a:solidFill>
                  <a:schemeClr val="tx1"/>
                </a:solidFill>
                <a:effectLst>
                  <a:glow rad="482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3200" b="1" dirty="0">
                <a:solidFill>
                  <a:schemeClr val="tx1"/>
                </a:solidFill>
                <a:effectLst>
                  <a:glow rad="482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KMP W ELBLĄG ZA 2017 rok</a:t>
            </a:r>
            <a:endParaRPr lang="pl-PL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glow rad="482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71613"/>
            <a:ext cx="8785225" cy="51974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3000" dirty="0" smtClean="0"/>
              <a:t>	</a:t>
            </a:r>
            <a:r>
              <a:rPr lang="pl-PL" sz="2800" b="1" dirty="0" smtClean="0">
                <a:effectLst>
                  <a:glow rad="3302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Przestępczość narkotykowa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3000" b="1" dirty="0" smtClean="0">
              <a:effectLst>
                <a:glow rad="3302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3000" b="1" dirty="0" smtClean="0">
                <a:effectLst>
                  <a:glow rad="3302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Funkcjonariusze Komendy Miejskiej Policji                             w Elblągu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3000" b="1" dirty="0" smtClean="0">
                <a:effectLst>
                  <a:glow rad="3302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 2017 roku zabezpieczyli łącznie:</a:t>
            </a:r>
            <a:endParaRPr lang="pl-PL" sz="1700" b="1" dirty="0" smtClean="0">
              <a:effectLst>
                <a:glow rad="3302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pl-PL" sz="2200" b="1" dirty="0" smtClean="0">
                <a:solidFill>
                  <a:srgbClr val="FFFF00"/>
                </a:solidFill>
                <a:effectLst>
                  <a:glow rad="3302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AMFETAMINA – 8085,7  Gram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pl-PL" sz="2200" b="1" dirty="0" smtClean="0">
                <a:solidFill>
                  <a:srgbClr val="FFFF00"/>
                </a:solidFill>
                <a:effectLst>
                  <a:glow rad="3302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MARIHUANA     – 1045 roślin (22990 Gram)+17377,2  Gram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pl-PL" sz="2200" b="1" dirty="0" smtClean="0">
                <a:solidFill>
                  <a:srgbClr val="FFFF00"/>
                </a:solidFill>
                <a:effectLst>
                  <a:glow rad="3302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ECSTASY             – 69  Tabletek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pl-PL" sz="2200" b="1" dirty="0" smtClean="0">
                <a:solidFill>
                  <a:srgbClr val="FFFF00"/>
                </a:solidFill>
                <a:effectLst>
                  <a:glow rad="3302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HASZYSZ	     - 0,1 Grama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pl-PL" sz="2200" b="1" dirty="0" smtClean="0">
                <a:solidFill>
                  <a:srgbClr val="FFFF00"/>
                </a:solidFill>
                <a:effectLst>
                  <a:glow rad="3302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KOKAINA           - 0,5 Grama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pl-PL" sz="2200" b="1" dirty="0" smtClean="0">
                <a:solidFill>
                  <a:srgbClr val="FFFF00"/>
                </a:solidFill>
                <a:effectLst>
                  <a:glow rad="3302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OPIUM                - 3,4 Grama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1700" b="1" u="sng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3000" dirty="0" smtClean="0">
              <a:solidFill>
                <a:srgbClr val="00FF00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3000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3000" dirty="0" smtClean="0"/>
          </a:p>
        </p:txBody>
      </p:sp>
      <p:pic>
        <p:nvPicPr>
          <p:cNvPr id="41989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Obiekt 1"/>
          <p:cNvGraphicFramePr>
            <a:graphicFrameLocks/>
          </p:cNvGraphicFramePr>
          <p:nvPr/>
        </p:nvGraphicFramePr>
        <p:xfrm>
          <a:off x="5168900" y="1568450"/>
          <a:ext cx="4422775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r:id="rId3" imgW="4419983" imgH="3286029" progId="Excel.Chart.8">
                  <p:embed/>
                </p:oleObj>
              </mc:Choice>
              <mc:Fallback>
                <p:oleObj r:id="rId3" imgW="4419983" imgH="3286029" progId="Excel.Chart.8">
                  <p:embed/>
                  <p:pic>
                    <p:nvPicPr>
                      <p:cNvPr id="0" name="Obi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1568450"/>
                        <a:ext cx="4422775" cy="328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Object 2"/>
          <p:cNvGraphicFramePr>
            <a:graphicFrameLocks/>
          </p:cNvGraphicFramePr>
          <p:nvPr/>
        </p:nvGraphicFramePr>
        <p:xfrm>
          <a:off x="179388" y="1506538"/>
          <a:ext cx="4032250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9" r:id="rId5" imgW="4035902" imgH="2767824" progId="Excel.Chart.8">
                  <p:embed/>
                </p:oleObj>
              </mc:Choice>
              <mc:Fallback>
                <p:oleObj r:id="rId5" imgW="4035902" imgH="2767824" progId="Excel.Char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506538"/>
                        <a:ext cx="4032250" cy="27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785225" cy="51831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l-PL" dirty="0"/>
              <a:t>	</a:t>
            </a:r>
            <a:r>
              <a:rPr lang="pl-PL" sz="1800" b="1" dirty="0">
                <a:solidFill>
                  <a:srgbClr val="E8EDF2"/>
                </a:solidFill>
                <a:latin typeface="Bookman Old Style" pitchFamily="18" charset="0"/>
              </a:rPr>
              <a:t> </a:t>
            </a:r>
            <a:r>
              <a:rPr lang="pl-PL" sz="30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Przestępczość gospodarcza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dirty="0">
              <a:solidFill>
                <a:srgbClr val="00FF00"/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pl-PL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pl-PL" dirty="0"/>
          </a:p>
        </p:txBody>
      </p:sp>
      <p:pic>
        <p:nvPicPr>
          <p:cNvPr id="43016" name="Picture 5" descr="gwiaz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155575" y="6119813"/>
            <a:ext cx="6408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sz="1600" dirty="0">
                <a:solidFill>
                  <a:srgbClr val="E8EDF2"/>
                </a:solidFill>
                <a:effectLst>
                  <a:glow rad="4572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</a:t>
            </a:r>
            <a:r>
              <a:rPr kumimoji="1" lang="pl-PL" sz="1600" dirty="0" err="1">
                <a:solidFill>
                  <a:srgbClr val="E8EDF2"/>
                </a:solidFill>
                <a:effectLst>
                  <a:glow rad="457200">
                    <a:srgbClr val="000000"/>
                  </a:glow>
                </a:effectLst>
                <a:latin typeface="Century Gothic" panose="020B0502020202020204" pitchFamily="34" charset="0"/>
              </a:rPr>
              <a:t>Stw</a:t>
            </a:r>
            <a:r>
              <a:rPr kumimoji="1" lang="pl-PL" sz="1600" dirty="0">
                <a:solidFill>
                  <a:srgbClr val="E8EDF2"/>
                </a:solidFill>
                <a:effectLst>
                  <a:glow rad="457200">
                    <a:srgbClr val="000000"/>
                  </a:glow>
                </a:effectLst>
                <a:latin typeface="Century Gothic" panose="020B0502020202020204" pitchFamily="34" charset="0"/>
              </a:rPr>
              <a:t>. 100,6% ; Wyk. 82,0%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sz="1600" dirty="0">
                <a:solidFill>
                  <a:srgbClr val="E8EDF2"/>
                </a:solidFill>
                <a:effectLst>
                  <a:glow rad="4572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</a:t>
            </a:r>
            <a:r>
              <a:rPr kumimoji="1" lang="pl-PL" sz="1600" dirty="0" err="1">
                <a:solidFill>
                  <a:srgbClr val="E8EDF2"/>
                </a:solidFill>
                <a:effectLst>
                  <a:glow rad="457200">
                    <a:srgbClr val="000000"/>
                  </a:glow>
                </a:effectLst>
                <a:latin typeface="Century Gothic" panose="020B0502020202020204" pitchFamily="34" charset="0"/>
              </a:rPr>
              <a:t>Wszcz</a:t>
            </a:r>
            <a:r>
              <a:rPr kumimoji="1" lang="pl-PL" sz="1600" dirty="0">
                <a:solidFill>
                  <a:srgbClr val="E8EDF2"/>
                </a:solidFill>
                <a:effectLst>
                  <a:glow rad="457200">
                    <a:srgbClr val="000000"/>
                  </a:glow>
                </a:effectLst>
                <a:latin typeface="Century Gothic" panose="020B0502020202020204" pitchFamily="34" charset="0"/>
              </a:rPr>
              <a:t>. 100,2%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sz="1600" dirty="0">
                <a:solidFill>
                  <a:srgbClr val="E8EDF2"/>
                </a:solidFill>
                <a:effectLst>
                  <a:glow rad="457200">
                    <a:srgbClr val="000000"/>
                  </a:glow>
                </a:effectLst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43014" name="Wykres 7"/>
          <p:cNvGraphicFramePr>
            <a:graphicFrameLocks/>
          </p:cNvGraphicFramePr>
          <p:nvPr/>
        </p:nvGraphicFramePr>
        <p:xfrm>
          <a:off x="2246313" y="3748088"/>
          <a:ext cx="3932237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r:id="rId8" imgW="3932261" imgH="2420322" progId="Excel.Chart.8">
                  <p:embed/>
                </p:oleObj>
              </mc:Choice>
              <mc:Fallback>
                <p:oleObj r:id="rId8" imgW="3932261" imgH="2420322" progId="Excel.Chart.8">
                  <p:embed/>
                  <p:pic>
                    <p:nvPicPr>
                      <p:cNvPr id="0" name="Wykres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3748088"/>
                        <a:ext cx="3932237" cy="242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12713"/>
            <a:ext cx="8362950" cy="1079501"/>
          </a:xfrm>
        </p:spPr>
        <p:txBody>
          <a:bodyPr rtlCol="0"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	</a:t>
            </a: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OCENA PRACY SŁUŻBY KRYMINALNEJ</a:t>
            </a:r>
            <a:b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KMP W ELBLĄG ZA 2017 rok</a:t>
            </a:r>
            <a:endParaRPr lang="pl-PL" sz="3600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glow rad="4699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3713" y="192088"/>
            <a:ext cx="8229600" cy="13843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3200" b="1" dirty="0">
                <a:solidFill>
                  <a:schemeClr val="tx1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Zespół ds. Zwalczania Przestępczości Pseudokibiców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107950" y="2205038"/>
            <a:ext cx="8713788" cy="50228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pl-PL" sz="3000" dirty="0"/>
              <a:t>	</a:t>
            </a:r>
            <a:r>
              <a:rPr lang="pl-PL" sz="3600" dirty="0">
                <a:effectLst>
                  <a:glow rad="419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 2017 roku Zespół monitorujący zabezpieczał </a:t>
            </a:r>
            <a:r>
              <a:rPr lang="pl-PL" sz="3600" b="1" dirty="0">
                <a:solidFill>
                  <a:srgbClr val="FFFF00"/>
                </a:solidFill>
                <a:effectLst>
                  <a:glow rad="419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38</a:t>
            </a:r>
            <a:r>
              <a:rPr lang="pl-PL" sz="3600" dirty="0">
                <a:effectLst>
                  <a:glow rad="419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meczy w tym </a:t>
            </a:r>
            <a:r>
              <a:rPr lang="pl-PL" sz="3600" b="1" dirty="0">
                <a:solidFill>
                  <a:srgbClr val="FFFF00"/>
                </a:solidFill>
                <a:effectLst>
                  <a:glow rad="419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20</a:t>
            </a:r>
            <a:r>
              <a:rPr lang="pl-PL" sz="3600" dirty="0">
                <a:effectLst>
                  <a:glow rad="419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wyjazdowych ;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pl-PL" sz="3600" dirty="0">
              <a:effectLst>
                <a:glow rad="4191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pl-PL" sz="3600" dirty="0">
                <a:effectLst>
                  <a:glow rad="419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Nie dopuścił do dwóch konfrontacji siłowych pseudokibiców</a:t>
            </a:r>
            <a:r>
              <a:rPr lang="pl-PL" sz="3600" dirty="0"/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Slajd </a:t>
            </a:r>
            <a:fld id="{021D1C1D-6F1A-456A-A8A3-6FAD29E6817D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8B52A-00E2-4F40-9302-A5103E174081}" type="slidenum">
              <a:rPr lang="pl-PL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619250" y="260350"/>
            <a:ext cx="7129463" cy="1081088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3200" b="1" dirty="0">
                <a:solidFill>
                  <a:schemeClr val="tx1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LICZBA SŁUŻB </a:t>
            </a:r>
            <a:r>
              <a:rPr lang="pl-PL" sz="3200" b="1" dirty="0" smtClean="0">
                <a:solidFill>
                  <a:schemeClr val="tx1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PATROLOWYCH</a:t>
            </a:r>
            <a:br>
              <a:rPr lang="pl-PL" sz="3200" b="1" dirty="0" smtClean="0">
                <a:solidFill>
                  <a:schemeClr val="tx1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</a:br>
            <a:r>
              <a:rPr lang="pl-PL" sz="3200" b="1" dirty="0" smtClean="0">
                <a:solidFill>
                  <a:schemeClr val="tx1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I OBCHODOWYCH </a:t>
            </a:r>
            <a:r>
              <a:rPr lang="pl-PL" sz="3200" b="1" dirty="0">
                <a:solidFill>
                  <a:schemeClr val="tx1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pl-PL" sz="3200" b="1" dirty="0">
                <a:solidFill>
                  <a:schemeClr val="tx1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</a:br>
            <a:endParaRPr lang="pl-PL" sz="3200" b="1" dirty="0">
              <a:solidFill>
                <a:schemeClr val="tx1"/>
              </a:solidFill>
              <a:effectLst>
                <a:glow rad="4445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0" y="1557339"/>
            <a:ext cx="9144000" cy="57551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l-PL" sz="2600" dirty="0"/>
              <a:t> 		</a:t>
            </a:r>
            <a:r>
              <a:rPr lang="pl-PL" sz="2400" dirty="0"/>
              <a:t>				</a:t>
            </a:r>
            <a:r>
              <a:rPr lang="pl-PL" sz="2400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</a:t>
            </a:r>
            <a:r>
              <a:rPr lang="pl-PL" sz="2400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</a:t>
            </a:r>
            <a:r>
              <a:rPr lang="pl-PL" sz="2400" b="1" dirty="0" smtClean="0">
                <a:solidFill>
                  <a:srgbClr val="FFFF66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2017</a:t>
            </a:r>
            <a:r>
              <a:rPr lang="pl-PL" sz="2400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400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        </a:t>
            </a:r>
            <a:r>
              <a:rPr lang="pl-PL" sz="2400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</a:t>
            </a:r>
            <a:r>
              <a:rPr lang="pl-PL" sz="2400" b="1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2016</a:t>
            </a:r>
            <a:r>
              <a:rPr lang="pl-PL" sz="2400" b="1" dirty="0">
                <a:solidFill>
                  <a:srgbClr val="006600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400" dirty="0">
                <a:solidFill>
                  <a:srgbClr val="003300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400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	</a:t>
            </a:r>
            <a:r>
              <a:rPr lang="pl-PL" sz="2400" b="1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WYKONANO SŁUŻB:   </a:t>
            </a:r>
            <a:r>
              <a:rPr lang="pl-PL" sz="2400" b="1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</a:t>
            </a:r>
            <a:r>
              <a:rPr lang="pl-PL" sz="2400" b="1" dirty="0" smtClean="0">
                <a:solidFill>
                  <a:srgbClr val="FFFF66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22751</a:t>
            </a:r>
            <a:r>
              <a:rPr lang="pl-PL" sz="2400" b="1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     22415</a:t>
            </a:r>
            <a:endParaRPr lang="pl-PL" sz="2400" b="1" dirty="0">
              <a:effectLst>
                <a:glow rad="3810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l-PL" sz="2400" b="1" dirty="0">
                <a:solidFill>
                  <a:srgbClr val="00FFFF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</a:t>
            </a:r>
            <a:r>
              <a:rPr lang="pl-PL" sz="2400" b="1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 </a:t>
            </a:r>
            <a:r>
              <a:rPr lang="pl-PL" sz="2400" b="1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tym                                                      </a:t>
            </a:r>
            <a:r>
              <a:rPr lang="pl-PL" sz="2400" b="1" dirty="0" smtClean="0">
                <a:solidFill>
                  <a:srgbClr val="FF0000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endParaRPr lang="pl-PL" sz="2400" b="1" dirty="0">
              <a:solidFill>
                <a:srgbClr val="FF0000"/>
              </a:solidFill>
              <a:effectLst>
                <a:glow rad="3810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pl-PL" sz="2400" b="1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patroli zmotoryzowanych    </a:t>
            </a:r>
            <a:r>
              <a:rPr lang="pl-PL" sz="2400" b="1" dirty="0">
                <a:solidFill>
                  <a:srgbClr val="FFFF66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400" b="1" dirty="0" smtClean="0">
                <a:solidFill>
                  <a:srgbClr val="FFFF66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14959</a:t>
            </a:r>
            <a:r>
              <a:rPr lang="pl-PL" sz="2400" b="1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400" b="1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       </a:t>
            </a:r>
            <a:r>
              <a:rPr lang="pl-PL" sz="2400" b="1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14353</a:t>
            </a:r>
            <a:endParaRPr lang="pl-PL" sz="2400" b="1" dirty="0">
              <a:effectLst>
                <a:glow rad="3810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pl-PL" sz="2400" b="1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patroli pieszych                        </a:t>
            </a:r>
            <a:r>
              <a:rPr lang="pl-PL" sz="2400" b="1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pl-PL" sz="2400" b="1" dirty="0" smtClean="0">
                <a:solidFill>
                  <a:srgbClr val="FFFF66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1436</a:t>
            </a:r>
            <a:r>
              <a:rPr lang="pl-PL" sz="2400" b="1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400" b="1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         </a:t>
            </a:r>
            <a:r>
              <a:rPr lang="pl-PL" sz="2400" b="1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1774           </a:t>
            </a:r>
            <a:endParaRPr lang="pl-PL" sz="2400" b="1" dirty="0">
              <a:solidFill>
                <a:srgbClr val="FFFF00"/>
              </a:solidFill>
              <a:effectLst>
                <a:glow rad="3810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pl-PL" sz="2400" b="1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patroli rowerowych                   </a:t>
            </a:r>
            <a:r>
              <a:rPr lang="pl-PL" sz="2400" b="1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pl-PL" sz="2400" b="1" dirty="0" smtClean="0">
                <a:solidFill>
                  <a:srgbClr val="FFFF66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102</a:t>
            </a:r>
            <a:r>
              <a:rPr lang="pl-PL" sz="2400" b="1" dirty="0" smtClean="0">
                <a:solidFill>
                  <a:srgbClr val="00FF00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          </a:t>
            </a:r>
            <a:r>
              <a:rPr lang="pl-PL" sz="2400" b="1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132</a:t>
            </a:r>
            <a:r>
              <a:rPr lang="pl-PL" sz="2400" b="1" dirty="0" smtClean="0">
                <a:solidFill>
                  <a:srgbClr val="006600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pl-PL" sz="2400" b="1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</a:t>
            </a:r>
            <a:endParaRPr lang="pl-PL" sz="2400" b="1" dirty="0">
              <a:solidFill>
                <a:srgbClr val="FF0000"/>
              </a:solidFill>
              <a:effectLst>
                <a:glow rad="3810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pl-PL" sz="2400" b="1" dirty="0">
                <a:solidFill>
                  <a:srgbClr val="FF0000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400" b="1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patroli z psami służb.	           </a:t>
            </a:r>
            <a:r>
              <a:rPr lang="pl-PL" sz="2400" b="1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400" b="1" dirty="0" smtClean="0">
                <a:solidFill>
                  <a:srgbClr val="FFFF66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522</a:t>
            </a:r>
            <a:r>
              <a:rPr lang="pl-PL" sz="2400" b="1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         693 </a:t>
            </a:r>
            <a:endParaRPr lang="pl-PL" sz="2400" b="1" dirty="0">
              <a:solidFill>
                <a:srgbClr val="FFFF00"/>
              </a:solidFill>
              <a:effectLst>
                <a:glow rad="3810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pl-PL" sz="2400" b="1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patroli na wodzie                       </a:t>
            </a:r>
            <a:r>
              <a:rPr lang="pl-PL" sz="2400" b="1" dirty="0">
                <a:solidFill>
                  <a:srgbClr val="FFFF66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pl-PL" sz="2400" b="1" dirty="0" smtClean="0">
                <a:solidFill>
                  <a:srgbClr val="FFFF66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86</a:t>
            </a:r>
            <a:r>
              <a:rPr lang="pl-PL" sz="2400" b="1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400" b="1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           </a:t>
            </a:r>
            <a:r>
              <a:rPr lang="pl-PL" sz="2400" b="1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102</a:t>
            </a:r>
            <a:r>
              <a:rPr lang="pl-PL" sz="2400" b="1" dirty="0">
                <a:solidFill>
                  <a:srgbClr val="00FFFF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 </a:t>
            </a:r>
            <a:endParaRPr lang="pl-PL" sz="2400" b="1" dirty="0">
              <a:solidFill>
                <a:srgbClr val="FFFF00"/>
              </a:solidFill>
              <a:effectLst>
                <a:glow rad="3810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pl-PL" sz="2400" b="1" dirty="0">
                <a:solidFill>
                  <a:srgbClr val="FFFF00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400" b="1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służb obchodowych</a:t>
            </a:r>
            <a:r>
              <a:rPr lang="pl-PL" sz="2400" b="1" dirty="0">
                <a:solidFill>
                  <a:srgbClr val="FFFF00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         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400" b="1" dirty="0" smtClean="0">
                <a:solidFill>
                  <a:srgbClr val="FFFF66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5980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400" b="1" dirty="0">
                <a:solidFill>
                  <a:srgbClr val="FFFF00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           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pl-PL" sz="2400" b="1" dirty="0" smtClean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5944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</a:t>
            </a:r>
            <a:endParaRPr lang="pl-PL" sz="2400" b="1" dirty="0">
              <a:solidFill>
                <a:srgbClr val="FFFF00"/>
              </a:solidFill>
              <a:effectLst>
                <a:glow rad="3810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pl-PL" sz="2400" b="1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SŁUŻB PONADNORMATYWNYCH      </a:t>
            </a:r>
            <a:r>
              <a:rPr lang="pl-PL" sz="2400" b="1" dirty="0" smtClean="0">
                <a:solidFill>
                  <a:srgbClr val="FFFF66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188</a:t>
            </a:r>
            <a:r>
              <a:rPr lang="pl-PL" sz="2400" b="1" dirty="0">
                <a:solidFill>
                  <a:srgbClr val="FFFF00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             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pl-PL" sz="2400" b="1" dirty="0" smtClean="0">
                <a:effectLst>
                  <a:glow rad="254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110</a:t>
            </a:r>
            <a:endParaRPr lang="pl-PL" sz="2400" b="1" dirty="0">
              <a:effectLst>
                <a:glow rad="2540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endParaRPr lang="pl-PL" sz="2800" dirty="0">
              <a:solidFill>
                <a:srgbClr val="006600"/>
              </a:solidFill>
            </a:endParaRPr>
          </a:p>
        </p:txBody>
      </p:sp>
      <p:sp>
        <p:nvSpPr>
          <p:cNvPr id="49156" name="Symbol zastępczy numeru slajdu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pl-PL" sz="1400" b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49157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8504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3D634-4C6C-4E66-9B56-898C8B809B43}" type="slidenum">
              <a:rPr lang="pl-PL"/>
              <a:pPr>
                <a:defRPr/>
              </a:pPr>
              <a:t>2</a:t>
            </a:fld>
            <a:endParaRPr lang="pl-PL"/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pl-PL" sz="2800" b="1" dirty="0"/>
          </a:p>
          <a:p>
            <a:pPr eaLnBrk="1" hangingPunct="1">
              <a:buFontTx/>
              <a:buNone/>
              <a:defRPr/>
            </a:pPr>
            <a:r>
              <a:rPr lang="pl-PL" sz="2800" b="1" dirty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Stan etatowy jednostki – </a:t>
            </a:r>
            <a:r>
              <a:rPr lang="pl-PL" sz="2800" b="1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378</a:t>
            </a:r>
          </a:p>
          <a:p>
            <a:pPr eaLnBrk="1" hangingPunct="1">
              <a:buFontTx/>
              <a:buNone/>
              <a:defRPr/>
            </a:pPr>
            <a:r>
              <a:rPr lang="pl-PL" sz="2800" b="1" dirty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Stan zatrudnienia – </a:t>
            </a:r>
            <a:r>
              <a:rPr lang="pl-PL" sz="2800" b="1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367      </a:t>
            </a:r>
            <a:endParaRPr lang="pl-PL" sz="2800" b="1" dirty="0" smtClean="0">
              <a:solidFill>
                <a:srgbClr val="FFFF00"/>
              </a:solidFill>
              <a:effectLst>
                <a:glow rad="4953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l-PL" sz="2800" b="1" dirty="0" smtClean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</a:t>
            </a:r>
            <a:r>
              <a:rPr lang="pl-PL" sz="2800" b="1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316 mężczyzn i 51 kobiet) </a:t>
            </a:r>
            <a:r>
              <a:rPr lang="pl-PL" sz="2800" b="1" dirty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 tym:</a:t>
            </a:r>
          </a:p>
          <a:p>
            <a:pPr eaLnBrk="1" hangingPunct="1">
              <a:buFontTx/>
              <a:buChar char="-"/>
              <a:defRPr/>
            </a:pPr>
            <a:r>
              <a:rPr lang="pl-PL" sz="2800" b="1" dirty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KMP Elbląg – </a:t>
            </a:r>
            <a:r>
              <a:rPr lang="pl-PL" sz="2800" b="1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317 </a:t>
            </a:r>
          </a:p>
          <a:p>
            <a:pPr eaLnBrk="1" hangingPunct="1">
              <a:buFontTx/>
              <a:buChar char="-"/>
              <a:defRPr/>
            </a:pPr>
            <a:r>
              <a:rPr lang="pl-PL" sz="2800" b="1" dirty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KP Pasłęk + PP Młynary – </a:t>
            </a:r>
            <a:r>
              <a:rPr lang="pl-PL" sz="2800" b="1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50</a:t>
            </a:r>
          </a:p>
          <a:p>
            <a:pPr eaLnBrk="1" hangingPunct="1">
              <a:buFontTx/>
              <a:buNone/>
              <a:defRPr/>
            </a:pPr>
            <a:endParaRPr lang="pl-PL" sz="2800" b="1" dirty="0">
              <a:solidFill>
                <a:srgbClr val="FFFF00"/>
              </a:solidFill>
              <a:effectLst>
                <a:glow rad="4953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l-PL" sz="2800" b="1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11 </a:t>
            </a:r>
            <a:r>
              <a:rPr lang="pl-PL" sz="2800" b="1" dirty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wakatów</a:t>
            </a:r>
          </a:p>
        </p:txBody>
      </p:sp>
      <p:sp>
        <p:nvSpPr>
          <p:cNvPr id="819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endParaRPr kumimoji="1" lang="pl-PL" sz="3200" b="0"/>
          </a:p>
        </p:txBody>
      </p:sp>
      <p:pic>
        <p:nvPicPr>
          <p:cNvPr id="17412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endParaRPr kumimoji="1" lang="pl-PL" sz="3200" b="0"/>
          </a:p>
        </p:txBody>
      </p:sp>
      <p:sp>
        <p:nvSpPr>
          <p:cNvPr id="8192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endParaRPr kumimoji="1" lang="pl-PL" sz="3200" b="0"/>
          </a:p>
        </p:txBody>
      </p:sp>
      <p:sp>
        <p:nvSpPr>
          <p:cNvPr id="2" name="Prostokąt 1"/>
          <p:cNvSpPr/>
          <p:nvPr/>
        </p:nvSpPr>
        <p:spPr>
          <a:xfrm>
            <a:off x="1547664" y="394395"/>
            <a:ext cx="6696744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kern="0" dirty="0">
                <a:solidFill>
                  <a:srgbClr val="EBEBEB"/>
                </a:solidFill>
                <a:effectLst>
                  <a:glow rad="546100">
                    <a:prstClr val="black"/>
                  </a:glow>
                </a:effectLst>
                <a:latin typeface="Century Gothic" panose="020B0502020202020204"/>
                <a:ea typeface="+mj-ea"/>
                <a:cs typeface="+mj-cs"/>
              </a:rPr>
              <a:t>SYTUACJA KADROWA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kern="0" dirty="0">
                <a:solidFill>
                  <a:srgbClr val="EBEBEB"/>
                </a:solidFill>
                <a:effectLst>
                  <a:glow rad="546100">
                    <a:prstClr val="black"/>
                  </a:glow>
                </a:effectLst>
                <a:latin typeface="Century Gothic" panose="020B0502020202020204"/>
                <a:ea typeface="+mj-ea"/>
                <a:cs typeface="+mj-cs"/>
              </a:rPr>
              <a:t>KMP ELBLĄG</a:t>
            </a:r>
            <a:endParaRPr lang="pl-PL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42F34-5A23-4DA2-9491-0941D223DDF8}" type="slidenum">
              <a:rPr lang="pl-PL"/>
              <a:pPr>
                <a:defRPr/>
              </a:pPr>
              <a:t>20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331913" y="333375"/>
            <a:ext cx="7821612" cy="1655763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3200" b="1" dirty="0">
                <a:solidFill>
                  <a:schemeClr val="tx1"/>
                </a:solidFill>
                <a:effectLst>
                  <a:glow rad="4064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LICZBA BEZWZGLĘDNA POLICJANTÓW SKIEROWANYCH DO SŁUZBY </a:t>
            </a:r>
            <a:br>
              <a:rPr lang="pl-PL" sz="3200" b="1" dirty="0">
                <a:solidFill>
                  <a:schemeClr val="tx1"/>
                </a:solidFill>
                <a:effectLst>
                  <a:glow rad="4064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</a:br>
            <a:r>
              <a:rPr lang="pl-PL" sz="3200" b="1" dirty="0">
                <a:solidFill>
                  <a:schemeClr val="tx1"/>
                </a:solidFill>
                <a:effectLst>
                  <a:glow rad="4064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PATROLOWEJ I OBCHODOWEJ</a:t>
            </a:r>
            <a:r>
              <a:rPr lang="pl-PL" sz="3200" b="1" dirty="0">
                <a:solidFill>
                  <a:schemeClr val="tx1"/>
                </a:solidFill>
              </a:rPr>
              <a:t/>
            </a:r>
            <a:br>
              <a:rPr lang="pl-PL" sz="3200" b="1" dirty="0">
                <a:solidFill>
                  <a:schemeClr val="tx1"/>
                </a:solidFill>
              </a:rPr>
            </a:b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51203" name="Symbol zastępczy numeru slajdu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pl-PL" sz="1400" b="0">
              <a:latin typeface="Verdana" pitchFamily="34" charset="0"/>
            </a:endParaRPr>
          </a:p>
        </p:txBody>
      </p:sp>
      <p:pic>
        <p:nvPicPr>
          <p:cNvPr id="26630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22396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51205" name="AutoShape 6" descr="2Q=="/>
          <p:cNvSpPr>
            <a:spLocks noChangeAspect="1" noChangeArrowheads="1"/>
          </p:cNvSpPr>
          <p:nvPr/>
        </p:nvSpPr>
        <p:spPr bwMode="auto">
          <a:xfrm>
            <a:off x="4424363" y="3279775"/>
            <a:ext cx="296862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/>
          </a:p>
        </p:txBody>
      </p:sp>
      <p:sp>
        <p:nvSpPr>
          <p:cNvPr id="51206" name="AutoShape 7" descr="2Q=="/>
          <p:cNvSpPr>
            <a:spLocks noChangeAspect="1" noChangeArrowheads="1"/>
          </p:cNvSpPr>
          <p:nvPr/>
        </p:nvSpPr>
        <p:spPr bwMode="auto">
          <a:xfrm>
            <a:off x="0" y="-477838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-323850" y="2636838"/>
            <a:ext cx="9791700" cy="42211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l-PL" b="1" dirty="0" smtClean="0"/>
              <a:t>		      </a:t>
            </a:r>
            <a:r>
              <a:rPr lang="pl-PL" b="1" dirty="0" smtClean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Próg satysfakcji do osiągnięcia </a:t>
            </a:r>
          </a:p>
          <a:p>
            <a:pPr algn="ctr" eaLnBrk="1" hangingPunct="1">
              <a:buFontTx/>
              <a:buNone/>
              <a:defRPr/>
            </a:pPr>
            <a:r>
              <a:rPr lang="pl-PL" b="1" dirty="0" smtClean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b="1" dirty="0" smtClean="0">
                <a:solidFill>
                  <a:srgbClr val="00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22748 </a:t>
            </a:r>
            <a:r>
              <a:rPr lang="pl-PL" b="1" dirty="0" smtClean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służb </a:t>
            </a:r>
          </a:p>
          <a:p>
            <a:pPr eaLnBrk="1" hangingPunct="1">
              <a:buFontTx/>
              <a:buNone/>
              <a:defRPr/>
            </a:pPr>
            <a:r>
              <a:rPr lang="pl-PL" b="1" dirty="0" smtClean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           wykonano </a:t>
            </a:r>
            <a:r>
              <a:rPr lang="pl-PL" b="1" dirty="0" smtClean="0">
                <a:solidFill>
                  <a:srgbClr val="FF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22395</a:t>
            </a:r>
            <a:r>
              <a:rPr lang="pl-PL" b="1" dirty="0" smtClean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służb </a:t>
            </a:r>
          </a:p>
          <a:p>
            <a:pPr eaLnBrk="1" hangingPunct="1">
              <a:buFontTx/>
              <a:buNone/>
              <a:defRPr/>
            </a:pPr>
            <a:r>
              <a:rPr lang="pl-PL" b="1" dirty="0" smtClean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             /</a:t>
            </a:r>
            <a:r>
              <a:rPr lang="pl-PL" b="1" dirty="0" smtClean="0">
                <a:solidFill>
                  <a:srgbClr val="FF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22045</a:t>
            </a:r>
            <a:r>
              <a:rPr lang="pl-PL" b="1" dirty="0" smtClean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b="1" dirty="0" smtClean="0">
                <a:solidFill>
                  <a:srgbClr val="FF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 roku 2016`</a:t>
            </a:r>
          </a:p>
          <a:p>
            <a:pPr eaLnBrk="1" hangingPunct="1">
              <a:buFontTx/>
              <a:buNone/>
              <a:defRPr/>
            </a:pPr>
            <a:r>
              <a:rPr lang="pl-PL" b="1" dirty="0" smtClean="0">
                <a:solidFill>
                  <a:srgbClr val="FFFF00"/>
                </a:solidFill>
              </a:rPr>
              <a:t>               </a:t>
            </a:r>
            <a:r>
              <a:rPr lang="pl-PL" sz="2800" dirty="0" smtClean="0"/>
              <a:t>   </a:t>
            </a:r>
          </a:p>
          <a:p>
            <a:pPr eaLnBrk="1" hangingPunct="1">
              <a:buFontTx/>
              <a:buNone/>
              <a:defRPr/>
            </a:pPr>
            <a:r>
              <a:rPr lang="pl-PL" sz="2800" dirty="0" smtClean="0">
                <a:solidFill>
                  <a:srgbClr val="00FFFF"/>
                </a:solidFill>
              </a:rPr>
              <a:t>  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32720-0571-4BEE-8CFE-CFEB671BCC1A}" type="slidenum">
              <a:rPr lang="pl-PL"/>
              <a:pPr>
                <a:defRPr/>
              </a:pPr>
              <a:t>21</a:t>
            </a:fld>
            <a:endParaRPr lang="pl-PL"/>
          </a:p>
        </p:txBody>
      </p:sp>
      <p:pic>
        <p:nvPicPr>
          <p:cNvPr id="52226" name="Picture 6" descr="phpT0N3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7620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258888" y="292100"/>
            <a:ext cx="7427912" cy="1049338"/>
          </a:xfrm>
        </p:spPr>
        <p:txBody>
          <a:bodyPr/>
          <a:lstStyle/>
          <a:p>
            <a:pPr eaLnBrk="1" hangingPunct="1">
              <a:defRPr/>
            </a:pPr>
            <a:r>
              <a:rPr lang="pl-PL" b="1" dirty="0">
                <a:solidFill>
                  <a:schemeClr val="tx1"/>
                </a:solidFill>
              </a:rPr>
              <a:t>   </a:t>
            </a:r>
            <a:r>
              <a:rPr lang="pl-PL" b="1" dirty="0">
                <a:solidFill>
                  <a:schemeClr val="tx1"/>
                </a:solidFill>
                <a:effectLst>
                  <a:glow rad="4064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INTERWENCJE POLICJI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179388" y="1812925"/>
            <a:ext cx="8640762" cy="4929188"/>
          </a:xfrm>
          <a:effectLst>
            <a:glow rad="38100">
              <a:srgbClr val="000000"/>
            </a:glow>
          </a:effectLst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pl-PL" sz="2800" dirty="0"/>
              <a:t>  						</a:t>
            </a:r>
            <a:r>
              <a:rPr lang="pl-PL" sz="2800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pl-PL" sz="2400" b="1" dirty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2017</a:t>
            </a:r>
            <a:r>
              <a:rPr lang="pl-PL" sz="2400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	     </a:t>
            </a:r>
            <a:r>
              <a:rPr lang="pl-PL" sz="2400" b="1" dirty="0">
                <a:solidFill>
                  <a:srgbClr val="00FFFF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2016</a:t>
            </a:r>
            <a:r>
              <a:rPr lang="pl-PL" sz="2400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</a:t>
            </a:r>
            <a:endParaRPr lang="pl-PL" sz="2400" b="1" dirty="0">
              <a:solidFill>
                <a:srgbClr val="FFFF00"/>
              </a:solidFill>
              <a:effectLst>
                <a:glow rad="4445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pl-PL" sz="2400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Ogółem interwencji                 </a:t>
            </a:r>
            <a:r>
              <a:rPr lang="pl-PL" sz="2400" b="1" dirty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14643 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 </a:t>
            </a:r>
            <a:r>
              <a:rPr lang="pl-PL" sz="2400" b="1" dirty="0" smtClean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pl-PL" sz="2400" b="1" dirty="0" smtClean="0">
                <a:solidFill>
                  <a:srgbClr val="00FFFF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15006</a:t>
            </a:r>
            <a:r>
              <a:rPr lang="pl-PL" sz="2400" b="1" dirty="0" smtClean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</a:t>
            </a:r>
            <a:endParaRPr lang="pl-PL" sz="2400" b="1" dirty="0">
              <a:solidFill>
                <a:srgbClr val="FFFF00"/>
              </a:solidFill>
              <a:effectLst>
                <a:glow rad="4445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w tym:</a:t>
            </a:r>
          </a:p>
          <a:p>
            <a:pPr eaLnBrk="1" hangingPunct="1">
              <a:buFontTx/>
              <a:buNone/>
              <a:defRPr/>
            </a:pP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- w miejscach publicznych      </a:t>
            </a:r>
            <a:r>
              <a:rPr lang="pl-PL" sz="2400" b="1" dirty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6288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    </a:t>
            </a:r>
            <a:r>
              <a:rPr lang="pl-PL" sz="2400" b="1" dirty="0" smtClean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pl-PL" sz="2400" b="1" dirty="0" smtClean="0">
                <a:solidFill>
                  <a:srgbClr val="00FFFF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6780</a:t>
            </a:r>
            <a:r>
              <a:rPr lang="pl-PL" sz="2400" b="1" dirty="0" smtClean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- domowych                               </a:t>
            </a:r>
            <a:r>
              <a:rPr lang="pl-PL" sz="2400" b="1" dirty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2862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    </a:t>
            </a:r>
            <a:r>
              <a:rPr lang="pl-PL" sz="2400" b="1" dirty="0" smtClean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pl-PL" sz="2400" b="1" dirty="0" smtClean="0">
                <a:solidFill>
                  <a:srgbClr val="00FFFF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2557</a:t>
            </a:r>
            <a:r>
              <a:rPr lang="pl-PL" sz="2400" b="1" dirty="0" smtClean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</a:t>
            </a:r>
            <a:endParaRPr lang="pl-PL" sz="2400" b="1" dirty="0">
              <a:solidFill>
                <a:srgbClr val="FFFF00"/>
              </a:solidFill>
              <a:effectLst>
                <a:glow rad="4445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- pozostałych                           </a:t>
            </a:r>
            <a:r>
              <a:rPr lang="pl-PL" sz="2400" b="1" dirty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5493                </a:t>
            </a:r>
            <a:r>
              <a:rPr lang="pl-PL" sz="2400" b="1" dirty="0" smtClean="0">
                <a:solidFill>
                  <a:srgbClr val="00FFFF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5669</a:t>
            </a:r>
            <a:r>
              <a:rPr lang="pl-PL" sz="2800" b="1" dirty="0" smtClean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pl-PL" sz="28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endParaRPr lang="pl-PL" sz="2800" b="1" u="sng" dirty="0">
              <a:effectLst>
                <a:glow rad="4445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 </a:t>
            </a:r>
            <a:r>
              <a:rPr lang="pl-PL" sz="2400" b="1" dirty="0">
                <a:solidFill>
                  <a:srgbClr val="00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2017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r. dyżurni Komendy Miejskiej Policji w Elblągu oraz Komisariatu Policji w Pasłęku przyjęli </a:t>
            </a:r>
          </a:p>
          <a:p>
            <a:pPr algn="ctr" eaLnBrk="1" hangingPunct="1">
              <a:buFontTx/>
              <a:buNone/>
              <a:defRPr/>
            </a:pPr>
            <a:r>
              <a:rPr lang="pl-PL" sz="2400" b="1" dirty="0">
                <a:solidFill>
                  <a:srgbClr val="00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34002 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zgłoszenia</a:t>
            </a:r>
          </a:p>
        </p:txBody>
      </p:sp>
      <p:sp>
        <p:nvSpPr>
          <p:cNvPr id="52231" name="Symbol zastępczy numeru slajdu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pl-PL" sz="1400" b="0">
              <a:latin typeface="Verdana" pitchFamily="34" charset="0"/>
            </a:endParaRPr>
          </a:p>
        </p:txBody>
      </p:sp>
      <p:pic>
        <p:nvPicPr>
          <p:cNvPr id="52232" name="Picture 5" descr="gwiaz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B80C5-97A0-4C13-A38D-4979201D49B2}" type="slidenum">
              <a:rPr lang="pl-PL"/>
              <a:pPr>
                <a:defRPr/>
              </a:pPr>
              <a:t>22</a:t>
            </a:fld>
            <a:endParaRPr lang="pl-PL"/>
          </a:p>
        </p:txBody>
      </p:sp>
      <p:pic>
        <p:nvPicPr>
          <p:cNvPr id="53250" name="Picture 2" descr="sto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3429000"/>
            <a:ext cx="2095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331913" y="476250"/>
            <a:ext cx="7416800" cy="1081088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3800" b="1" dirty="0">
                <a:solidFill>
                  <a:schemeClr val="tx1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CZAS REAKCJI NA ZDARZENIE PILNE - MIERNIK</a:t>
            </a:r>
            <a:r>
              <a:rPr lang="pl-PL" sz="4200" b="1" dirty="0">
                <a:solidFill>
                  <a:schemeClr val="tx1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395288" y="2060575"/>
            <a:ext cx="8748712" cy="28527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l-PL" sz="2800" b="1" dirty="0"/>
              <a:t>   </a:t>
            </a:r>
            <a:r>
              <a:rPr lang="pl-PL" sz="2800" b="1" dirty="0">
                <a:solidFill>
                  <a:srgbClr val="FFFF00"/>
                </a:solidFill>
                <a:effectLst>
                  <a:glow rad="292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OSIĄGNIĘTO       </a:t>
            </a:r>
            <a:r>
              <a:rPr lang="pl-PL" sz="2800" b="1" dirty="0" smtClean="0">
                <a:solidFill>
                  <a:srgbClr val="FFFF00"/>
                </a:solidFill>
                <a:effectLst>
                  <a:glow rad="292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</a:t>
            </a:r>
            <a:r>
              <a:rPr lang="pl-PL" sz="2800" b="1" dirty="0">
                <a:solidFill>
                  <a:srgbClr val="FFFF00"/>
                </a:solidFill>
                <a:effectLst>
                  <a:glow rad="292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NAŁOŻONY LIMIT :   </a:t>
            </a:r>
          </a:p>
          <a:p>
            <a:pPr eaLnBrk="1" hangingPunct="1">
              <a:buFontTx/>
              <a:buNone/>
              <a:defRPr/>
            </a:pPr>
            <a:r>
              <a:rPr lang="pl-PL" sz="2800" b="1" dirty="0" smtClean="0">
                <a:solidFill>
                  <a:srgbClr val="006600"/>
                </a:solidFill>
                <a:effectLst>
                  <a:glow rad="292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</a:t>
            </a:r>
            <a:r>
              <a:rPr lang="pl-P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92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7’44”                                 </a:t>
            </a:r>
            <a:r>
              <a:rPr lang="pl-PL" sz="2800" b="1" dirty="0" smtClean="0">
                <a:solidFill>
                  <a:srgbClr val="FFFF00"/>
                </a:solidFill>
                <a:effectLst>
                  <a:glow rad="292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10’55</a:t>
            </a:r>
            <a:r>
              <a:rPr lang="pl-PL" sz="2800" b="1" dirty="0">
                <a:solidFill>
                  <a:srgbClr val="FFFF00"/>
                </a:solidFill>
                <a:effectLst>
                  <a:glow rad="292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”</a:t>
            </a:r>
          </a:p>
          <a:p>
            <a:pPr eaLnBrk="1" hangingPunct="1">
              <a:buFontTx/>
              <a:buNone/>
              <a:defRPr/>
            </a:pPr>
            <a:endParaRPr lang="pl-PL" sz="2800" b="1" dirty="0">
              <a:solidFill>
                <a:srgbClr val="FFFF00"/>
              </a:solidFill>
              <a:effectLst>
                <a:glow rad="2921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l-PL" sz="2800" b="1" dirty="0">
                <a:solidFill>
                  <a:srgbClr val="FFFF00"/>
                </a:solidFill>
                <a:effectLst>
                  <a:glow rad="292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DODATKOWY MIERNIK ZAKREŚLONY PRZEZ KWP</a:t>
            </a:r>
          </a:p>
          <a:p>
            <a:pPr eaLnBrk="1" hangingPunct="1">
              <a:buFontTx/>
              <a:buNone/>
              <a:defRPr/>
            </a:pPr>
            <a:r>
              <a:rPr lang="pl-PL" sz="2800" b="1" dirty="0">
                <a:solidFill>
                  <a:srgbClr val="FFFF00"/>
                </a:solidFill>
                <a:effectLst>
                  <a:glow rad="292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( CZAS REAKCJI NA ZDARZENIE ZWYKŁE)</a:t>
            </a:r>
          </a:p>
          <a:p>
            <a:pPr eaLnBrk="1" hangingPunct="1">
              <a:buFontTx/>
              <a:buNone/>
              <a:defRPr/>
            </a:pPr>
            <a:endParaRPr lang="pl-PL" sz="2800" b="1" dirty="0">
              <a:solidFill>
                <a:srgbClr val="FFFF00"/>
              </a:solidFill>
              <a:effectLst>
                <a:glow rad="2921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l-PL" sz="2800" b="1" dirty="0">
                <a:solidFill>
                  <a:srgbClr val="FFFF00"/>
                </a:solidFill>
                <a:effectLst>
                  <a:glow rad="292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OSIĄGNIĘTO                NAŁOŻONY LIMIT :   </a:t>
            </a:r>
          </a:p>
          <a:p>
            <a:pPr eaLnBrk="1" hangingPunct="1">
              <a:buFontTx/>
              <a:buNone/>
              <a:defRPr/>
            </a:pPr>
            <a:r>
              <a:rPr lang="pl-PL" sz="2800" b="1" dirty="0">
                <a:solidFill>
                  <a:srgbClr val="FFFF00"/>
                </a:solidFill>
                <a:effectLst>
                  <a:glow rad="292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</a:t>
            </a:r>
            <a:r>
              <a:rPr lang="pl-PL" sz="2800" b="1" dirty="0">
                <a:solidFill>
                  <a:srgbClr val="FF0000"/>
                </a:solidFill>
                <a:effectLst>
                  <a:glow rad="292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12’47”</a:t>
            </a:r>
            <a:r>
              <a:rPr lang="pl-PL" sz="2800" b="1" dirty="0">
                <a:solidFill>
                  <a:srgbClr val="FFFF00"/>
                </a:solidFill>
                <a:effectLst>
                  <a:glow rad="292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                        11’40”</a:t>
            </a:r>
          </a:p>
          <a:p>
            <a:pPr eaLnBrk="1" hangingPunct="1">
              <a:buFontTx/>
              <a:buNone/>
              <a:defRPr/>
            </a:pPr>
            <a:endParaRPr lang="pl-PL" sz="2800" b="1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pl-PL" sz="2800" b="1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pl-PL" sz="2800" b="1" u="sng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l-PL" sz="2800" b="1" dirty="0"/>
              <a:t> </a:t>
            </a:r>
            <a:endParaRPr lang="pl-PL" sz="2800" b="1" u="sng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l-PL" sz="2800" b="1" u="sng" dirty="0"/>
              <a:t> </a:t>
            </a:r>
            <a:endParaRPr lang="pl-PL" sz="2800" b="1" u="sng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l-PL" sz="2800" b="1" dirty="0">
                <a:solidFill>
                  <a:srgbClr val="00FFFF"/>
                </a:solidFill>
              </a:rPr>
              <a:t>	</a:t>
            </a:r>
          </a:p>
        </p:txBody>
      </p:sp>
      <p:sp>
        <p:nvSpPr>
          <p:cNvPr id="53253" name="Symbol zastępczy numeru slajdu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pl-PL" sz="1400" b="0">
              <a:latin typeface="Verdana" pitchFamily="34" charset="0"/>
            </a:endParaRPr>
          </a:p>
        </p:txBody>
      </p:sp>
      <p:pic>
        <p:nvPicPr>
          <p:cNvPr id="53254" name="Picture 5" descr="gwiaz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9528E-3912-44C3-8912-DAC1B09BC165}" type="slidenum">
              <a:rPr lang="pl-PL"/>
              <a:pPr>
                <a:defRPr/>
              </a:pPr>
              <a:t>23</a:t>
            </a:fld>
            <a:endParaRPr lang="pl-PL"/>
          </a:p>
        </p:txBody>
      </p:sp>
      <p:sp>
        <p:nvSpPr>
          <p:cNvPr id="345090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l-PL" sz="4000" b="1" dirty="0">
                <a:solidFill>
                  <a:schemeClr val="tx1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WYNIKI PREWENCYJNE </a:t>
            </a:r>
            <a:r>
              <a:rPr lang="pl-PL" sz="3200" b="1" dirty="0">
                <a:solidFill>
                  <a:schemeClr val="tx1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WYKROCZENIA</a:t>
            </a:r>
          </a:p>
        </p:txBody>
      </p:sp>
      <p:sp>
        <p:nvSpPr>
          <p:cNvPr id="345091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250825" y="2276475"/>
            <a:ext cx="9001125" cy="52562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l-PL" sz="2500" b="1" dirty="0"/>
              <a:t>	   		</a:t>
            </a:r>
            <a:r>
              <a:rPr lang="pl-PL" sz="25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                                         </a:t>
            </a:r>
            <a:r>
              <a:rPr lang="pl-PL" sz="2500" b="1" dirty="0" smtClean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pl-PL" sz="2500" b="1" dirty="0" smtClean="0">
                <a:solidFill>
                  <a:srgbClr val="FF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2017</a:t>
            </a:r>
            <a:r>
              <a:rPr lang="pl-PL" sz="2500" b="1" dirty="0" smtClean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</a:t>
            </a:r>
            <a:r>
              <a:rPr lang="pl-PL" sz="25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2016</a:t>
            </a:r>
          </a:p>
          <a:p>
            <a:pPr eaLnBrk="1" hangingPunct="1">
              <a:buFontTx/>
              <a:buNone/>
              <a:defRPr/>
            </a:pPr>
            <a:r>
              <a:rPr lang="pl-PL" sz="25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Ujawniono wykroczeń 	                             </a:t>
            </a:r>
            <a:r>
              <a:rPr lang="pl-PL" sz="2500" b="1" dirty="0">
                <a:solidFill>
                  <a:srgbClr val="FF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37108</a:t>
            </a:r>
            <a:r>
              <a:rPr lang="pl-PL" sz="25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pl-PL" sz="2500" b="1" dirty="0" smtClean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38224</a:t>
            </a:r>
            <a:endParaRPr lang="pl-PL" sz="2500" b="1" dirty="0">
              <a:effectLst>
                <a:glow rad="3937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l-PL" sz="24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Nałożono Mandatów Karnych                     </a:t>
            </a:r>
            <a:r>
              <a:rPr lang="pl-PL" sz="2500" b="1" dirty="0">
                <a:solidFill>
                  <a:srgbClr val="FF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26035</a:t>
            </a:r>
            <a:r>
              <a:rPr lang="pl-PL" sz="24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pl-PL" sz="2400" b="1" dirty="0" smtClean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pl-PL" sz="2500" b="1" dirty="0" smtClean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25904</a:t>
            </a:r>
            <a:endParaRPr lang="pl-PL" sz="2500" b="1" dirty="0">
              <a:effectLst>
                <a:glow rad="3937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l-PL" sz="24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Sporządzono wniosków</a:t>
            </a:r>
            <a:r>
              <a:rPr lang="pl-PL" sz="2400" b="1" dirty="0">
                <a:solidFill>
                  <a:srgbClr val="FF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4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o ukaranie</a:t>
            </a:r>
            <a:r>
              <a:rPr lang="pl-PL" sz="2500" b="1" dirty="0">
                <a:solidFill>
                  <a:srgbClr val="FF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    </a:t>
            </a:r>
            <a:r>
              <a:rPr lang="pl-PL" sz="2500" b="1" dirty="0" smtClean="0">
                <a:solidFill>
                  <a:srgbClr val="FF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1672      </a:t>
            </a:r>
            <a:r>
              <a:rPr lang="pl-PL" sz="2500" b="1" dirty="0" smtClean="0">
                <a:solidFill>
                  <a:srgbClr val="00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pl-PL" sz="2500" b="1" dirty="0" smtClean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581</a:t>
            </a:r>
            <a:endParaRPr lang="pl-PL" sz="2500" b="1" dirty="0">
              <a:effectLst>
                <a:glow rad="3937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l-PL" sz="25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Pouczono</a:t>
            </a:r>
            <a:r>
              <a:rPr lang="pl-PL" sz="2500" b="1" dirty="0">
                <a:solidFill>
                  <a:srgbClr val="FF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			                     9401</a:t>
            </a:r>
            <a:r>
              <a:rPr lang="pl-PL" sz="25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pl-PL" sz="2500" b="1" dirty="0" smtClean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11739   </a:t>
            </a:r>
            <a:r>
              <a:rPr lang="pl-PL" sz="2500" b="1" dirty="0">
                <a:solidFill>
                  <a:srgbClr val="FFFF00"/>
                </a:solidFill>
              </a:rPr>
              <a:t>		</a:t>
            </a:r>
          </a:p>
        </p:txBody>
      </p:sp>
      <p:sp>
        <p:nvSpPr>
          <p:cNvPr id="54276" name="Symbol zastępczy numeru slajdu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pl-PL" sz="1400" b="0">
              <a:latin typeface="Verdana" pitchFamily="34" charset="0"/>
            </a:endParaRPr>
          </a:p>
        </p:txBody>
      </p:sp>
      <p:pic>
        <p:nvPicPr>
          <p:cNvPr id="54277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2C6F2-258E-4C3B-A4A2-8A5A27AE9DA2}" type="slidenum">
              <a:rPr lang="pl-PL"/>
              <a:pPr>
                <a:defRPr/>
              </a:pPr>
              <a:t>24</a:t>
            </a:fld>
            <a:endParaRPr lang="pl-PL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52663" y="261938"/>
            <a:ext cx="6334125" cy="1066800"/>
          </a:xfrm>
        </p:spPr>
        <p:txBody>
          <a:bodyPr/>
          <a:lstStyle/>
          <a:p>
            <a:pPr eaLnBrk="1" hangingPunct="1">
              <a:defRPr/>
            </a:pPr>
            <a:r>
              <a:rPr lang="pl-PL" sz="4000" b="1" dirty="0">
                <a:solidFill>
                  <a:schemeClr val="tx1"/>
                </a:solidFill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OSOBY ZATRZYMANE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413" y="4076700"/>
            <a:ext cx="9018587" cy="52816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l-PL" dirty="0">
                <a:effectLst>
                  <a:glow rad="431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ZATRZYMANO:</a:t>
            </a:r>
          </a:p>
          <a:p>
            <a:pPr eaLnBrk="1" hangingPunct="1">
              <a:buFontTx/>
              <a:buNone/>
              <a:defRPr/>
            </a:pPr>
            <a:r>
              <a:rPr lang="pl-PL" b="1" dirty="0">
                <a:solidFill>
                  <a:srgbClr val="00FFFF"/>
                </a:solidFill>
                <a:effectLst>
                  <a:glow rad="431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522 </a:t>
            </a:r>
            <a:r>
              <a:rPr lang="pl-PL" dirty="0">
                <a:effectLst>
                  <a:glow rad="431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OSOBY POSZUKIWANE</a:t>
            </a:r>
          </a:p>
          <a:p>
            <a:pPr eaLnBrk="1" hangingPunct="1">
              <a:buFontTx/>
              <a:buNone/>
              <a:defRPr/>
            </a:pPr>
            <a:r>
              <a:rPr lang="pl-PL" b="1" dirty="0">
                <a:solidFill>
                  <a:srgbClr val="00FFFF"/>
                </a:solidFill>
                <a:effectLst>
                  <a:glow rad="431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51 </a:t>
            </a:r>
            <a:r>
              <a:rPr lang="pl-PL" dirty="0">
                <a:effectLst>
                  <a:glow rad="431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SPRAWCÓW NA GORĄCYM UCZYNKU</a:t>
            </a:r>
          </a:p>
          <a:p>
            <a:pPr eaLnBrk="1" hangingPunct="1">
              <a:buFontTx/>
              <a:buNone/>
              <a:defRPr/>
            </a:pPr>
            <a:r>
              <a:rPr lang="pl-PL" b="1" dirty="0">
                <a:solidFill>
                  <a:srgbClr val="00FFFF"/>
                </a:solidFill>
                <a:effectLst>
                  <a:glow rad="431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2836 </a:t>
            </a:r>
            <a:r>
              <a:rPr lang="pl-PL" dirty="0">
                <a:effectLst>
                  <a:glow rad="431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OSÓB W CELU WYTRZEŹNIEWNIA</a:t>
            </a:r>
          </a:p>
          <a:p>
            <a:pPr eaLnBrk="1" hangingPunct="1">
              <a:buFontTx/>
              <a:buNone/>
              <a:defRPr/>
            </a:pPr>
            <a:endParaRPr lang="pl-PL" sz="3600" dirty="0"/>
          </a:p>
          <a:p>
            <a:pPr eaLnBrk="1" hangingPunct="1">
              <a:buFontTx/>
              <a:buNone/>
              <a:defRPr/>
            </a:pPr>
            <a:r>
              <a:rPr lang="pl-PL" dirty="0"/>
              <a:t>   </a:t>
            </a:r>
          </a:p>
        </p:txBody>
      </p:sp>
      <p:pic>
        <p:nvPicPr>
          <p:cNvPr id="26630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22396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57349" name="AutoShape 5" descr="2Q=="/>
          <p:cNvSpPr>
            <a:spLocks noChangeAspect="1" noChangeArrowheads="1"/>
          </p:cNvSpPr>
          <p:nvPr/>
        </p:nvSpPr>
        <p:spPr bwMode="auto">
          <a:xfrm>
            <a:off x="0" y="-477838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/>
          </a:p>
        </p:txBody>
      </p:sp>
      <p:sp>
        <p:nvSpPr>
          <p:cNvPr id="57350" name="AutoShape 6" descr="2Q=="/>
          <p:cNvSpPr>
            <a:spLocks noChangeAspect="1" noChangeArrowheads="1"/>
          </p:cNvSpPr>
          <p:nvPr/>
        </p:nvSpPr>
        <p:spPr bwMode="auto">
          <a:xfrm>
            <a:off x="4424363" y="3279775"/>
            <a:ext cx="296862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/>
          </a:p>
        </p:txBody>
      </p:sp>
      <p:sp>
        <p:nvSpPr>
          <p:cNvPr id="57351" name="AutoShape 7" descr="Z"/>
          <p:cNvSpPr>
            <a:spLocks noChangeAspect="1" noChangeArrowheads="1"/>
          </p:cNvSpPr>
          <p:nvPr/>
        </p:nvSpPr>
        <p:spPr bwMode="auto">
          <a:xfrm>
            <a:off x="4424363" y="3279775"/>
            <a:ext cx="296862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/>
          </a:p>
        </p:txBody>
      </p:sp>
      <p:pic>
        <p:nvPicPr>
          <p:cNvPr id="57352" name="Picture 13" descr="zatrzyman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484313"/>
            <a:ext cx="287972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Obraz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9725" y="1493838"/>
            <a:ext cx="3624263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Obraz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0" y="1484313"/>
            <a:ext cx="2166938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Obraz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275" y="5732463"/>
            <a:ext cx="28797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50F33-3B56-45DE-9D07-9291CCE3E276}" type="slidenum">
              <a:rPr lang="pl-PL"/>
              <a:pPr>
                <a:defRPr/>
              </a:pPr>
              <a:t>25</a:t>
            </a:fld>
            <a:endParaRPr lang="pl-PL"/>
          </a:p>
        </p:txBody>
      </p:sp>
      <p:sp>
        <p:nvSpPr>
          <p:cNvPr id="2" name="Symbol zastępczy numeru slajdu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anchor="b"/>
          <a:lstStyle>
            <a:lvl1pPr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defRPr/>
            </a:pPr>
            <a:fld id="{07B7AC21-B4B1-42EE-9E4F-F97EBA8AF7DF}" type="slidenum">
              <a:rPr kumimoji="0" lang="pl-PL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 eaLnBrk="1" hangingPunct="1">
                <a:defRPr/>
              </a:pPr>
              <a:t>25</a:t>
            </a:fld>
            <a:endParaRPr kumimoji="0" lang="pl-PL" sz="1400" b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42723" name="Prostokąt 2"/>
          <p:cNvSpPr>
            <a:spLocks noChangeArrowheads="1"/>
          </p:cNvSpPr>
          <p:nvPr/>
        </p:nvSpPr>
        <p:spPr bwMode="auto">
          <a:xfrm>
            <a:off x="909638" y="306388"/>
            <a:ext cx="7777162" cy="10779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200" dirty="0">
                <a:effectLst>
                  <a:glow rad="5334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KRAJOWA MAPA ZAGROŻEŃ BEZPIECZEŃSTWA - DZIAŁANIA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5288" y="1700213"/>
            <a:ext cx="8497887" cy="59708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>
              <a:defRPr/>
            </a:pPr>
            <a:r>
              <a:rPr lang="pl-PL" sz="2000" dirty="0">
                <a:solidFill>
                  <a:srgbClr val="FFFF66"/>
                </a:solidFill>
                <a:effectLst>
                  <a:glow rad="4318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 TERENIE DZIAŁANIA KOMENDY MIEJSKIEJ POLICJI W ELBLĄGU NA RZECZ PROMOCJI KMZB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pl-PL" b="0" dirty="0">
                <a:effectLst>
                  <a:glow rad="431800">
                    <a:srgbClr val="000000"/>
                  </a:glow>
                </a:effectLst>
                <a:latin typeface="Century Gothic" panose="020B0502020202020204" pitchFamily="34" charset="0"/>
              </a:rPr>
              <a:t>na stronie internetowej jednostki umieszczono </a:t>
            </a:r>
            <a:r>
              <a:rPr lang="pl-PL" b="0" dirty="0" err="1">
                <a:effectLst>
                  <a:glow rad="431800">
                    <a:srgbClr val="000000"/>
                  </a:glow>
                </a:effectLst>
                <a:latin typeface="Century Gothic" panose="020B0502020202020204" pitchFamily="34" charset="0"/>
              </a:rPr>
              <a:t>baner</a:t>
            </a:r>
            <a:r>
              <a:rPr lang="pl-PL" b="0" dirty="0">
                <a:effectLst>
                  <a:glow rad="431800">
                    <a:srgbClr val="000000"/>
                  </a:glow>
                </a:effectLst>
                <a:latin typeface="Century Gothic" panose="020B0502020202020204" pitchFamily="34" charset="0"/>
              </a:rPr>
              <a:t> z logo Krajowej Mapy Zagrożeń, instrukcję obsługi oraz informację jak korzystać z KMZB,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pl-PL" b="0" dirty="0">
              <a:effectLst>
                <a:glow rad="431800">
                  <a:srgbClr val="000000"/>
                </a:glow>
              </a:effectLst>
              <a:latin typeface="Century Gothic" panose="020B0502020202020204" pitchFamily="34" charset="0"/>
            </a:endParaRP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pl-PL" b="0" dirty="0">
                <a:effectLst>
                  <a:glow rad="431800">
                    <a:srgbClr val="000000"/>
                  </a:glow>
                </a:effectLst>
                <a:latin typeface="Century Gothic" panose="020B0502020202020204" pitchFamily="34" charset="0"/>
              </a:rPr>
              <a:t>temat KMZB omawiany był na posiedzeniach Rady Miejskiej, Rady Starostwa Powiatowego, posiedzeniach rad gmin oraz na spotkaniach organizowanych przez Sołtysów, spotkaniach z działkowcami, uczestnikami Uniwersytetu III Wieku, członkami spółdzielni mieszkaniowych,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pl-PL" b="0" dirty="0">
              <a:effectLst>
                <a:glow rad="431800">
                  <a:srgbClr val="000000"/>
                </a:glow>
              </a:effectLst>
              <a:latin typeface="Century Gothic" panose="020B0502020202020204" pitchFamily="34" charset="0"/>
            </a:endParaRP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pl-PL" b="0" dirty="0">
                <a:effectLst>
                  <a:glow rad="431800">
                    <a:srgbClr val="000000"/>
                  </a:glow>
                </a:effectLst>
                <a:latin typeface="Century Gothic" panose="020B0502020202020204" pitchFamily="34" charset="0"/>
              </a:rPr>
              <a:t>włączono temat KMZB do zajęć realizowanych przez funkcjonariuszy w Państwowej Wyższej Szkole Zawodowej w Elblągu, w szkołach, w których funkcjonują „klasy mundurowe”.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pl-PL" b="0" dirty="0">
                <a:effectLst>
                  <a:glow rad="431800">
                    <a:srgbClr val="000000"/>
                  </a:glow>
                </a:effectLst>
                <a:latin typeface="Century Gothic" panose="020B0502020202020204" pitchFamily="34" charset="0"/>
              </a:rPr>
              <a:t>funkcjonariusze na bieżąco weryfikują zgłoszenia do KMZB oraz promują idee KMZB.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pl-PL" b="0" dirty="0"/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pl-PL" sz="2400" b="0" dirty="0"/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pl-PL" sz="2400" b="0" dirty="0"/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pl-PL" sz="2400" b="0" dirty="0"/>
          </a:p>
        </p:txBody>
      </p:sp>
      <p:pic>
        <p:nvPicPr>
          <p:cNvPr id="8" name="Picture 5" descr="gwiaz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95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46F14-B217-4A1B-BA5D-C76C04D38D46}" type="slidenum">
              <a:rPr lang="pl-PL"/>
              <a:pPr>
                <a:defRPr/>
              </a:pPr>
              <a:t>26</a:t>
            </a:fld>
            <a:endParaRPr lang="pl-PL"/>
          </a:p>
        </p:txBody>
      </p:sp>
      <p:sp>
        <p:nvSpPr>
          <p:cNvPr id="2" name="Symbol zastępczy numeru slajdu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anchor="b"/>
          <a:lstStyle>
            <a:lvl1pPr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defRPr/>
            </a:pPr>
            <a:fld id="{A28293BC-72D8-4F3F-B3E0-748FFE488A0A}" type="slidenum">
              <a:rPr kumimoji="0" lang="pl-PL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 eaLnBrk="1" hangingPunct="1">
                <a:defRPr/>
              </a:pPr>
              <a:t>26</a:t>
            </a:fld>
            <a:endParaRPr kumimoji="0" lang="pl-PL" sz="1400" b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43747" name="Prostokąt 2"/>
          <p:cNvSpPr>
            <a:spLocks noChangeArrowheads="1"/>
          </p:cNvSpPr>
          <p:nvPr/>
        </p:nvSpPr>
        <p:spPr bwMode="auto">
          <a:xfrm>
            <a:off x="738188" y="239713"/>
            <a:ext cx="7777162" cy="1262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800" dirty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KRAJOWA MAPA ZAGROŻEŃ BEZPIECZEŃSTWA</a:t>
            </a:r>
          </a:p>
        </p:txBody>
      </p:sp>
      <p:sp>
        <p:nvSpPr>
          <p:cNvPr id="543748" name="pole tekstowe 6"/>
          <p:cNvSpPr txBox="1">
            <a:spLocks noChangeArrowheads="1"/>
          </p:cNvSpPr>
          <p:nvPr/>
        </p:nvSpPr>
        <p:spPr bwMode="auto">
          <a:xfrm>
            <a:off x="446088" y="1519238"/>
            <a:ext cx="836295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>
              <a:defRPr/>
            </a:pPr>
            <a:r>
              <a:rPr lang="pl-PL" sz="2400" b="0" dirty="0">
                <a:effectLst>
                  <a:glow rad="3429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OD MOMENTU URUCHONMIENIA KMZB DO KOŃCA 2017 ROKU W KMP W ELBLĄGU ODNOTOWANO </a:t>
            </a:r>
            <a:r>
              <a:rPr lang="pl-PL" sz="2400" dirty="0">
                <a:solidFill>
                  <a:srgbClr val="FFFF00"/>
                </a:solidFill>
                <a:effectLst>
                  <a:glow rad="3429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2369 </a:t>
            </a:r>
            <a:r>
              <a:rPr lang="pl-PL" sz="2400" b="0" dirty="0">
                <a:effectLst>
                  <a:glow rad="3429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ZAGROŻEŃ:</a:t>
            </a:r>
            <a:endParaRPr lang="pl-PL" sz="2400" b="0" dirty="0">
              <a:solidFill>
                <a:srgbClr val="FFFF00"/>
              </a:solidFill>
              <a:effectLst>
                <a:glow rad="3429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1685" name="pole tekstowe 2"/>
          <p:cNvSpPr txBox="1">
            <a:spLocks noChangeArrowheads="1"/>
          </p:cNvSpPr>
          <p:nvPr/>
        </p:nvSpPr>
        <p:spPr bwMode="auto">
          <a:xfrm>
            <a:off x="738188" y="2667000"/>
            <a:ext cx="8164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2400" dirty="0">
                <a:effectLst>
                  <a:glow rad="457200">
                    <a:srgbClr val="000000"/>
                  </a:glow>
                </a:effectLst>
                <a:latin typeface="Century Gothic" panose="020B0502020202020204" pitchFamily="34" charset="0"/>
              </a:rPr>
              <a:t>POTWIERDZONYCH POTWIERDZONYCH/WYELIMINOWANYCH - </a:t>
            </a:r>
            <a:r>
              <a:rPr lang="pl-PL" sz="2400" dirty="0">
                <a:solidFill>
                  <a:srgbClr val="FFFF00"/>
                </a:solidFill>
                <a:effectLst>
                  <a:glow rad="4572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1004</a:t>
            </a:r>
            <a:r>
              <a:rPr lang="pl-PL" sz="2400" dirty="0">
                <a:solidFill>
                  <a:srgbClr val="FFFF00"/>
                </a:solidFill>
                <a:effectLst>
                  <a:glow rad="457200">
                    <a:srgbClr val="000000"/>
                  </a:glow>
                </a:effectLst>
                <a:latin typeface="Century Gothic" panose="020B0502020202020204" pitchFamily="34" charset="0"/>
              </a:rPr>
              <a:t> </a:t>
            </a:r>
            <a:endParaRPr lang="pl-PL" sz="2400" b="0" dirty="0">
              <a:solidFill>
                <a:srgbClr val="FFFF00"/>
              </a:solidFill>
              <a:effectLst>
                <a:glow rad="457200">
                  <a:srgbClr val="000000"/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71686" name="pole tekstowe 5"/>
          <p:cNvSpPr txBox="1">
            <a:spLocks noChangeArrowheads="1"/>
          </p:cNvSpPr>
          <p:nvPr/>
        </p:nvSpPr>
        <p:spPr bwMode="auto">
          <a:xfrm>
            <a:off x="754880" y="4033837"/>
            <a:ext cx="795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2400" dirty="0">
                <a:effectLst>
                  <a:glow rad="431800">
                    <a:srgbClr val="000000"/>
                  </a:glow>
                </a:effectLst>
                <a:latin typeface="Century Gothic" panose="020B0502020202020204" pitchFamily="34" charset="0"/>
              </a:rPr>
              <a:t>NIEPOTWIERDZONYCH - </a:t>
            </a:r>
            <a:r>
              <a:rPr lang="pl-PL" sz="2400" dirty="0">
                <a:solidFill>
                  <a:srgbClr val="FFFF00"/>
                </a:solidFill>
                <a:effectLst>
                  <a:glow rad="431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1315 </a:t>
            </a:r>
            <a:endParaRPr lang="pl-PL" sz="2400" dirty="0">
              <a:effectLst>
                <a:glow rad="4318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1447" name="Obraz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5491163"/>
            <a:ext cx="29622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752" name="pole tekstowe 3"/>
          <p:cNvSpPr txBox="1">
            <a:spLocks noChangeArrowheads="1"/>
          </p:cNvSpPr>
          <p:nvPr/>
        </p:nvSpPr>
        <p:spPr bwMode="auto">
          <a:xfrm>
            <a:off x="735013" y="4868863"/>
            <a:ext cx="5997575" cy="831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defRPr/>
            </a:pPr>
            <a:r>
              <a:rPr lang="pl-PL" sz="2400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POTWIERDZALNOŚĆ OD MOMENTU URUCHOMIENIA </a:t>
            </a:r>
            <a:r>
              <a:rPr lang="pl-PL" sz="2400" b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– </a:t>
            </a:r>
            <a:r>
              <a:rPr lang="pl-PL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42,38%</a:t>
            </a:r>
            <a:endParaRPr lang="pl-PL" sz="2400" b="0" dirty="0">
              <a:solidFill>
                <a:schemeClr val="accent2">
                  <a:lumMod val="60000"/>
                  <a:lumOff val="40000"/>
                </a:schemeClr>
              </a:solidFill>
              <a:effectLst>
                <a:glow rad="4445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" name="Picture 5" descr="gwiaz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95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Obraz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0138" y="5546725"/>
            <a:ext cx="28797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A2185-4A45-4D29-9DCB-1F47B929F8FA}" type="slidenum">
              <a:rPr lang="pl-PL"/>
              <a:pPr>
                <a:defRPr/>
              </a:pPr>
              <a:t>27</a:t>
            </a:fld>
            <a:endParaRPr lang="pl-PL"/>
          </a:p>
        </p:txBody>
      </p:sp>
      <p:sp>
        <p:nvSpPr>
          <p:cNvPr id="2" name="Symbol zastępczy numeru slajdu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anchor="b"/>
          <a:lstStyle>
            <a:lvl1pPr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defRPr/>
            </a:pPr>
            <a:fld id="{2BBE7A8D-833E-4A97-8AC0-BF2F68C9F9E5}" type="slidenum">
              <a:rPr kumimoji="0" lang="pl-PL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 eaLnBrk="1" hangingPunct="1">
                <a:defRPr/>
              </a:pPr>
              <a:t>27</a:t>
            </a:fld>
            <a:endParaRPr kumimoji="0" lang="pl-PL" sz="1400" b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44771" name="Prostokąt 2"/>
          <p:cNvSpPr>
            <a:spLocks noChangeArrowheads="1"/>
          </p:cNvSpPr>
          <p:nvPr/>
        </p:nvSpPr>
        <p:spPr bwMode="auto">
          <a:xfrm>
            <a:off x="909638" y="142875"/>
            <a:ext cx="7777162" cy="1262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800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KRAJOWA MAPA ZAGROŻEŃ BEZPIECZEŃSTWA</a:t>
            </a:r>
          </a:p>
        </p:txBody>
      </p:sp>
      <p:sp>
        <p:nvSpPr>
          <p:cNvPr id="544772" name="Prostokąt 4"/>
          <p:cNvSpPr>
            <a:spLocks noChangeArrowheads="1"/>
          </p:cNvSpPr>
          <p:nvPr/>
        </p:nvSpPr>
        <p:spPr bwMode="auto">
          <a:xfrm>
            <a:off x="474663" y="2060575"/>
            <a:ext cx="8489950" cy="5078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lang="pl-PL" sz="2400" b="0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Nieprawidłowe parkowanie  -  </a:t>
            </a:r>
            <a:r>
              <a:rPr lang="pl-PL" sz="2400" dirty="0">
                <a:solidFill>
                  <a:srgbClr val="FF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711</a:t>
            </a:r>
          </a:p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lang="pl-PL" sz="2400" b="0" dirty="0" smtClean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Spożywanie </a:t>
            </a:r>
            <a:r>
              <a:rPr lang="pl-PL" sz="2400" b="0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alkoholu w miejscach niedozwolonych -	</a:t>
            </a:r>
            <a:r>
              <a:rPr lang="pl-PL" sz="2400" dirty="0">
                <a:solidFill>
                  <a:srgbClr val="FF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515</a:t>
            </a:r>
          </a:p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lang="pl-PL" sz="2400" b="0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Przekraczanie dozwolonej prędkości - </a:t>
            </a:r>
            <a:r>
              <a:rPr lang="pl-PL" sz="2400" dirty="0">
                <a:solidFill>
                  <a:srgbClr val="FF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318</a:t>
            </a:r>
          </a:p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lang="pl-PL" sz="2400" b="0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Niewłaściwa infrastruktura drogowa - </a:t>
            </a:r>
            <a:r>
              <a:rPr lang="pl-PL" sz="2400" dirty="0">
                <a:solidFill>
                  <a:srgbClr val="FF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196</a:t>
            </a:r>
          </a:p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lang="pl-PL" sz="2400" b="0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Dzikie wysypiska śmieci                     -   </a:t>
            </a:r>
            <a:r>
              <a:rPr lang="pl-PL" sz="2400" dirty="0">
                <a:solidFill>
                  <a:srgbClr val="FF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95</a:t>
            </a:r>
          </a:p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lang="pl-PL" sz="2400" b="0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Akty wandalizmu                               -   </a:t>
            </a:r>
            <a:r>
              <a:rPr lang="pl-PL" sz="2400" dirty="0">
                <a:solidFill>
                  <a:srgbClr val="FF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93</a:t>
            </a:r>
          </a:p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lang="pl-PL" sz="2400" b="0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Zła organizacja ruchu drogowego  -  </a:t>
            </a:r>
            <a:r>
              <a:rPr lang="pl-PL" sz="2400" dirty="0">
                <a:solidFill>
                  <a:srgbClr val="FF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83</a:t>
            </a:r>
          </a:p>
          <a:p>
            <a:pPr marL="285750" indent="-285750">
              <a:lnSpc>
                <a:spcPct val="150000"/>
              </a:lnSpc>
              <a:buFontTx/>
              <a:buChar char="•"/>
              <a:defRPr/>
            </a:pPr>
            <a:r>
              <a:rPr lang="pl-PL" sz="2400" b="0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Grupowanie się małoletnich             -  </a:t>
            </a:r>
            <a:r>
              <a:rPr lang="pl-PL" sz="2400" dirty="0">
                <a:solidFill>
                  <a:srgbClr val="FF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69</a:t>
            </a:r>
          </a:p>
        </p:txBody>
      </p:sp>
      <p:sp>
        <p:nvSpPr>
          <p:cNvPr id="544773" name="pole tekstowe 5"/>
          <p:cNvSpPr txBox="1">
            <a:spLocks noChangeArrowheads="1"/>
          </p:cNvSpPr>
          <p:nvPr/>
        </p:nvSpPr>
        <p:spPr bwMode="auto">
          <a:xfrm>
            <a:off x="1046163" y="1414463"/>
            <a:ext cx="734695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>
              <a:defRPr/>
            </a:pPr>
            <a:r>
              <a:rPr lang="pl-PL" sz="2400" dirty="0">
                <a:effectLst>
                  <a:glow rad="317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NAJCZĘŚCIEJ NANOSZONE ZAGROŻENIA</a:t>
            </a:r>
          </a:p>
        </p:txBody>
      </p:sp>
      <p:pic>
        <p:nvPicPr>
          <p:cNvPr id="8" name="Picture 5" descr="gwiaz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95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FED4D-D25E-4865-92FD-3C7F0101353B}" type="slidenum">
              <a:rPr lang="pl-PL"/>
              <a:pPr>
                <a:defRPr/>
              </a:pPr>
              <a:t>28</a:t>
            </a:fld>
            <a:endParaRPr lang="pl-PL"/>
          </a:p>
        </p:txBody>
      </p:sp>
      <p:sp>
        <p:nvSpPr>
          <p:cNvPr id="7" name="Symbol zastępczy numeru slajd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9055B8F4-3888-44F1-AC5A-25BFE6FE4530}" type="slidenum">
              <a:rPr lang="pl-PL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>
                <a:defRPr/>
              </a:pPr>
              <a:t>28</a:t>
            </a:fld>
            <a:endParaRPr lang="pl-PL" sz="1400" b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466B72B-C9B6-4AA7-88B8-3F975A4E0225}" type="slidenum">
              <a:rPr lang="pl-PL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>
                <a:defRPr/>
              </a:pPr>
              <a:t>28</a:t>
            </a:fld>
            <a:endParaRPr lang="pl-PL" sz="1400" b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4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PROCEDURA „NIEBIESKIE KARTY”  w 2017  r.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400" b="1" dirty="0">
              <a:effectLst>
                <a:glow rad="3937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PRZYPADKÓW PRZEMOCY DOMOWEJ 	         </a:t>
            </a:r>
            <a:r>
              <a:rPr lang="pl-PL" altLang="pl-PL" sz="2400" b="1" dirty="0" smtClean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altLang="pl-PL" sz="2400" b="1" dirty="0">
                <a:solidFill>
                  <a:srgbClr val="FFFF66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704</a:t>
            </a:r>
            <a:r>
              <a:rPr lang="pl-PL" altLang="pl-PL" sz="24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LICZBA POKRZYWDZONYCH 		        </a:t>
            </a:r>
            <a:r>
              <a:rPr lang="pl-PL" altLang="pl-PL" sz="2400" b="1" dirty="0" smtClean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        </a:t>
            </a:r>
            <a:r>
              <a:rPr lang="pl-PL" altLang="pl-PL" sz="2400" b="1" dirty="0" smtClean="0">
                <a:solidFill>
                  <a:srgbClr val="FFFF66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1074</a:t>
            </a:r>
            <a:endParaRPr lang="pl-PL" altLang="pl-PL" sz="2400" b="1" dirty="0">
              <a:solidFill>
                <a:srgbClr val="FFFF66"/>
              </a:solidFill>
              <a:effectLst>
                <a:glow rad="3937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LICZBA SPRAWCÓW 		                    	          </a:t>
            </a:r>
            <a:r>
              <a:rPr lang="pl-PL" altLang="pl-PL" sz="2400" b="1" dirty="0">
                <a:solidFill>
                  <a:srgbClr val="FFFF66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704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SPRAWCY PO ALKOHOLU 			          </a:t>
            </a:r>
            <a:r>
              <a:rPr lang="pl-PL" altLang="pl-PL" sz="2400" b="1" dirty="0">
                <a:solidFill>
                  <a:srgbClr val="FFFF66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313</a:t>
            </a:r>
            <a:r>
              <a:rPr lang="pl-PL" altLang="pl-PL" sz="24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WSZCZĘTO POSTĘPOWAŃ Z ART. 207 KK.       </a:t>
            </a:r>
            <a:r>
              <a:rPr lang="pl-PL" altLang="pl-PL" sz="2400" b="1" dirty="0" smtClean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</a:t>
            </a:r>
            <a:r>
              <a:rPr lang="pl-PL" altLang="pl-PL" sz="2400" b="1" dirty="0" smtClean="0">
                <a:solidFill>
                  <a:srgbClr val="FFFF66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159</a:t>
            </a:r>
            <a:endParaRPr lang="pl-PL" altLang="pl-PL" sz="2400" b="1" dirty="0">
              <a:solidFill>
                <a:srgbClr val="FFFF66"/>
              </a:solidFill>
              <a:effectLst>
                <a:glow rad="3937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400" b="1" dirty="0">
                <a:solidFill>
                  <a:srgbClr val="FFFF66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                            - tymczasowo aresztowani </a:t>
            </a:r>
            <a:r>
              <a:rPr lang="pl-PL" altLang="pl-PL" sz="2400" b="1" dirty="0" smtClean="0">
                <a:solidFill>
                  <a:srgbClr val="FFFF66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14</a:t>
            </a:r>
            <a:endParaRPr lang="pl-PL" altLang="pl-PL" sz="2400" b="1" dirty="0">
              <a:solidFill>
                <a:srgbClr val="FFFF66"/>
              </a:solidFill>
              <a:effectLst>
                <a:glow rad="3937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400" b="1" dirty="0">
                <a:solidFill>
                  <a:srgbClr val="FFFF66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		      - inne środki (dozory)         </a:t>
            </a:r>
            <a:r>
              <a:rPr lang="pl-PL" altLang="pl-PL" sz="2400" b="1" dirty="0" smtClean="0">
                <a:solidFill>
                  <a:srgbClr val="FFFF66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pl-PL" altLang="pl-PL" sz="2400" b="1" dirty="0">
                <a:solidFill>
                  <a:srgbClr val="FFFF66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21</a:t>
            </a:r>
            <a:endParaRPr lang="pl-PL" altLang="pl-PL" sz="2400" b="1" dirty="0">
              <a:effectLst>
                <a:glow rad="3937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 prowadzeniu </a:t>
            </a:r>
            <a:r>
              <a:rPr lang="pl-PL" altLang="pl-PL" sz="2400" b="1" dirty="0">
                <a:solidFill>
                  <a:srgbClr val="FFFF66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707</a:t>
            </a:r>
            <a:r>
              <a:rPr lang="pl-PL" altLang="pl-PL" sz="2400" b="1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Niebieskich Kart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sz="2400" dirty="0"/>
          </a:p>
        </p:txBody>
      </p:sp>
      <p:pic>
        <p:nvPicPr>
          <p:cNvPr id="72709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13985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310277" name="Rectangle 2"/>
          <p:cNvSpPr>
            <a:spLocks noChangeArrowheads="1"/>
          </p:cNvSpPr>
          <p:nvPr/>
        </p:nvSpPr>
        <p:spPr bwMode="auto">
          <a:xfrm>
            <a:off x="2195513" y="292100"/>
            <a:ext cx="64912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l-PL" altLang="pl-PL" sz="4400" dirty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PRZEMOC DOMOWA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7DE5E-44A8-412B-A42F-C08A06E9F9CB}" type="slidenum">
              <a:rPr lang="pl-PL"/>
              <a:pPr>
                <a:defRPr/>
              </a:pPr>
              <a:t>29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619250" y="260350"/>
            <a:ext cx="7129463" cy="1296988"/>
          </a:xfrm>
        </p:spPr>
        <p:txBody>
          <a:bodyPr/>
          <a:lstStyle/>
          <a:p>
            <a:pPr algn="ctr">
              <a:defRPr/>
            </a:pPr>
            <a:r>
              <a:rPr lang="pl-PL" sz="2400" b="1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Kurs Samoobrony dla Pracowników oświaty</a:t>
            </a:r>
            <a:br>
              <a:rPr lang="pl-PL" sz="2400" b="1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2400" b="1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„W każdej z nas jest </a:t>
            </a:r>
            <a:r>
              <a:rPr lang="pl-PL" sz="2400" b="1" dirty="0" smtClean="0">
                <a:effectLst>
                  <a:glow rad="5461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siła - razem </a:t>
            </a:r>
            <a:r>
              <a:rPr lang="pl-PL" sz="2400" b="1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bezpieczniej”</a:t>
            </a:r>
            <a:r>
              <a:rPr lang="pl-PL" sz="2400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pl-PL" sz="2400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</a:br>
            <a:endParaRPr lang="pl-PL" sz="2400" b="1" dirty="0">
              <a:solidFill>
                <a:schemeClr val="tx1"/>
              </a:solidFill>
              <a:effectLst>
                <a:glow rad="5461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179388" y="1125538"/>
            <a:ext cx="8785225" cy="3284537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pl-PL" sz="2600" dirty="0"/>
              <a:t> 	</a:t>
            </a:r>
            <a:r>
              <a:rPr lang="pl-PL" sz="1900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W Elblągu na Hali Sportowo Widowiskowej </a:t>
            </a:r>
          </a:p>
          <a:p>
            <a:pPr algn="ctr">
              <a:buFontTx/>
              <a:buNone/>
              <a:defRPr/>
            </a:pPr>
            <a:r>
              <a:rPr lang="pl-PL" sz="1900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przy ul. Grunwaldzkiej odbywały się zajęcia z samoobrony dla kobiet. </a:t>
            </a:r>
          </a:p>
          <a:p>
            <a:pPr algn="ctr">
              <a:buFontTx/>
              <a:buNone/>
              <a:defRPr/>
            </a:pPr>
            <a:r>
              <a:rPr lang="pl-PL" sz="1900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W  czasie zajęć odbyły się spotkania z Instruktorem Judo oraz </a:t>
            </a:r>
            <a:br>
              <a:rPr lang="pl-PL" sz="1900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</a:br>
            <a:r>
              <a:rPr lang="pl-PL" sz="1900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z policyjnym Instruktorem Taktyki i Techniki Interwencji, którzy przedstawili podstawowe elementy i techniki samoobrony. Łącznie w ramach warsztatów </a:t>
            </a:r>
            <a:r>
              <a:rPr lang="pl-PL" sz="1900" dirty="0">
                <a:solidFill>
                  <a:srgbClr val="00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„W każdej z nas jest </a:t>
            </a:r>
            <a:r>
              <a:rPr lang="pl-PL" sz="1900" dirty="0" smtClean="0">
                <a:solidFill>
                  <a:srgbClr val="00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siła - razem </a:t>
            </a:r>
            <a:r>
              <a:rPr lang="pl-PL" sz="1900" dirty="0">
                <a:solidFill>
                  <a:srgbClr val="00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bezpieczniej” </a:t>
            </a:r>
            <a:r>
              <a:rPr lang="pl-PL" sz="1900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odbyły się </a:t>
            </a:r>
            <a:r>
              <a:rPr lang="pl-PL" sz="1900" b="1" dirty="0">
                <a:solidFill>
                  <a:srgbClr val="00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24</a:t>
            </a:r>
            <a:r>
              <a:rPr lang="pl-PL" sz="1900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spotkania w których łącznie uczestniczyło </a:t>
            </a:r>
            <a:r>
              <a:rPr lang="pl-PL" sz="1900" b="1" dirty="0">
                <a:solidFill>
                  <a:srgbClr val="00FF00"/>
                </a:solidFill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56</a:t>
            </a:r>
            <a:r>
              <a:rPr lang="pl-PL" sz="1900" dirty="0">
                <a:effectLst>
                  <a:glow rad="393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pań z elbląskich instytucji. </a:t>
            </a:r>
            <a:r>
              <a:rPr lang="pl-PL" sz="1900" dirty="0"/>
              <a:t>	</a:t>
            </a:r>
            <a:r>
              <a:rPr lang="pl-PL" sz="2400" dirty="0"/>
              <a:t>	</a:t>
            </a:r>
            <a:endParaRPr lang="pl-PL" sz="2800" dirty="0"/>
          </a:p>
        </p:txBody>
      </p:sp>
      <p:sp>
        <p:nvSpPr>
          <p:cNvPr id="66564" name="Symbol zastępczy numeru slajdu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pl-PL" sz="1400" b="0">
              <a:latin typeface="Verdana" pitchFamily="34" charset="0"/>
            </a:endParaRPr>
          </a:p>
        </p:txBody>
      </p:sp>
      <p:pic>
        <p:nvPicPr>
          <p:cNvPr id="66565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1" descr="C:\Documents and Settings\Admin\Pulpit\Zdjęcia samoobro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60800"/>
            <a:ext cx="40735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1" descr="C:\Documents and Settings\Admin\Pulpit\zdj.s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860800"/>
            <a:ext cx="4083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78443-4E7A-4695-AEEC-E52DA234E211}" type="slidenum">
              <a:rPr lang="pl-PL"/>
              <a:pPr>
                <a:defRPr/>
              </a:pPr>
              <a:t>3</a:t>
            </a:fld>
            <a:endParaRPr lang="pl-PL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333375"/>
            <a:ext cx="7992888" cy="1066800"/>
          </a:xfrm>
          <a:effectLst>
            <a:glow>
              <a:srgbClr val="000000"/>
            </a:glow>
          </a:effectLst>
        </p:spPr>
        <p:txBody>
          <a:bodyPr/>
          <a:lstStyle/>
          <a:p>
            <a:pPr algn="ctr" eaLnBrk="1" hangingPunct="1">
              <a:defRPr/>
            </a:pPr>
            <a:r>
              <a:rPr lang="pl-PL" sz="3200" b="1" dirty="0">
                <a:effectLst>
                  <a:glow rad="558800">
                    <a:srgbClr val="000000"/>
                  </a:glow>
                </a:effectLst>
                <a:latin typeface="Century Gothic" panose="020B0502020202020204" pitchFamily="34" charset="0"/>
              </a:rPr>
              <a:t>SYTUACJA KADROWA </a:t>
            </a:r>
            <a:br>
              <a:rPr lang="pl-PL" sz="3200" b="1" dirty="0">
                <a:effectLst>
                  <a:glow rad="558800">
                    <a:srgbClr val="000000"/>
                  </a:glow>
                </a:effectLst>
                <a:latin typeface="Century Gothic" panose="020B0502020202020204" pitchFamily="34" charset="0"/>
              </a:rPr>
            </a:br>
            <a:r>
              <a:rPr lang="pl-PL" sz="3200" b="1" dirty="0">
                <a:effectLst>
                  <a:glow rad="558800">
                    <a:srgbClr val="000000"/>
                  </a:glow>
                </a:effectLst>
                <a:latin typeface="Century Gothic" panose="020B0502020202020204" pitchFamily="34" charset="0"/>
              </a:rPr>
              <a:t>Pracownicy Policji 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pl-PL" sz="2800" b="1" dirty="0"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1. Korpus Służby Cywilnej:</a:t>
            </a:r>
          </a:p>
          <a:p>
            <a:pPr eaLnBrk="1" hangingPunct="1">
              <a:buFontTx/>
              <a:buNone/>
              <a:defRPr/>
            </a:pPr>
            <a:r>
              <a:rPr lang="pl-PL" sz="2800" b="1" dirty="0"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- liczba osób zatrudnionych – </a:t>
            </a:r>
            <a:r>
              <a:rPr lang="pl-PL" sz="2800" b="1" dirty="0" smtClean="0"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800" b="1" dirty="0" smtClean="0">
                <a:solidFill>
                  <a:srgbClr val="FFFF00"/>
                </a:solidFill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35</a:t>
            </a:r>
            <a:endParaRPr lang="pl-PL" sz="2800" b="1" dirty="0">
              <a:solidFill>
                <a:srgbClr val="FFFF00"/>
              </a:solidFill>
              <a:effectLst>
                <a:glow rad="5588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l-PL" sz="2800" b="1" dirty="0"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- liczba etatów </a:t>
            </a:r>
            <a:r>
              <a:rPr lang="pl-PL" sz="2800" b="1" dirty="0" smtClean="0"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–  </a:t>
            </a:r>
            <a:r>
              <a:rPr lang="pl-PL" sz="2800" b="1" dirty="0" smtClean="0">
                <a:solidFill>
                  <a:srgbClr val="FFFF00"/>
                </a:solidFill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34,5</a:t>
            </a:r>
            <a:endParaRPr lang="pl-PL" sz="2800" b="1" dirty="0">
              <a:solidFill>
                <a:srgbClr val="FFFF00"/>
              </a:solidFill>
              <a:effectLst>
                <a:glow rad="5588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pl-PL" sz="2800" b="1" dirty="0">
              <a:effectLst>
                <a:glow rad="5588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l-PL" sz="2800" b="1" dirty="0"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2. Pracownicy Normatywni: </a:t>
            </a:r>
          </a:p>
          <a:p>
            <a:pPr eaLnBrk="1" hangingPunct="1">
              <a:buFontTx/>
              <a:buNone/>
              <a:defRPr/>
            </a:pPr>
            <a:r>
              <a:rPr lang="pl-PL" sz="2800" b="1" dirty="0"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- liczba osób zatrudnionych </a:t>
            </a:r>
            <a:r>
              <a:rPr lang="pl-PL" sz="2800" b="1" dirty="0" smtClean="0"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–  </a:t>
            </a:r>
            <a:r>
              <a:rPr lang="pl-PL" sz="2800" b="1" dirty="0">
                <a:solidFill>
                  <a:srgbClr val="FFFF00"/>
                </a:solidFill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72</a:t>
            </a:r>
          </a:p>
          <a:p>
            <a:pPr eaLnBrk="1" hangingPunct="1">
              <a:buFontTx/>
              <a:buNone/>
              <a:defRPr/>
            </a:pPr>
            <a:r>
              <a:rPr lang="pl-PL" sz="2800" b="1" dirty="0"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- liczba etatów – </a:t>
            </a:r>
            <a:r>
              <a:rPr lang="pl-PL" sz="2800" b="1" dirty="0">
                <a:solidFill>
                  <a:srgbClr val="FFFF00"/>
                </a:solidFill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61</a:t>
            </a:r>
          </a:p>
          <a:p>
            <a:pPr eaLnBrk="1" hangingPunct="1">
              <a:buFontTx/>
              <a:buNone/>
              <a:defRPr/>
            </a:pPr>
            <a:endParaRPr lang="pl-PL" sz="2800" b="1" dirty="0">
              <a:effectLst>
                <a:glow rad="5588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l-PL" sz="2800" b="1" dirty="0"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Łącznie </a:t>
            </a:r>
            <a:r>
              <a:rPr lang="pl-PL" sz="2800" b="1" dirty="0">
                <a:solidFill>
                  <a:srgbClr val="FFFF00"/>
                </a:solidFill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107 </a:t>
            </a:r>
            <a:r>
              <a:rPr lang="pl-PL" sz="2800" b="1" dirty="0"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pracowników. </a:t>
            </a:r>
          </a:p>
        </p:txBody>
      </p:sp>
      <p:sp>
        <p:nvSpPr>
          <p:cNvPr id="819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endParaRPr kumimoji="1" lang="pl-PL" sz="3200" b="0"/>
          </a:p>
        </p:txBody>
      </p:sp>
      <p:pic>
        <p:nvPicPr>
          <p:cNvPr id="18437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endParaRPr kumimoji="1" lang="pl-PL" sz="3200" b="0"/>
          </a:p>
        </p:txBody>
      </p:sp>
      <p:sp>
        <p:nvSpPr>
          <p:cNvPr id="8192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endParaRPr kumimoji="1" lang="pl-PL" sz="3200" b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1F301-0934-450B-8B76-A246C2689C00}" type="slidenum">
              <a:rPr lang="pl-PL"/>
              <a:pPr>
                <a:defRPr/>
              </a:pPr>
              <a:t>30</a:t>
            </a:fld>
            <a:endParaRPr lang="pl-PL"/>
          </a:p>
        </p:txBody>
      </p:sp>
      <p:sp>
        <p:nvSpPr>
          <p:cNvPr id="8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7771745-CB7A-4B0F-85FA-2CBD4A93E9D2}" type="slidenum">
              <a:rPr lang="pl-PL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>
                <a:defRPr/>
              </a:pPr>
              <a:t>30</a:t>
            </a:fld>
            <a:endParaRPr lang="pl-PL" sz="1400" b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15395" name="Tytuł 5"/>
          <p:cNvSpPr>
            <a:spLocks noGrp="1"/>
          </p:cNvSpPr>
          <p:nvPr>
            <p:ph type="title" idx="4294967295"/>
          </p:nvPr>
        </p:nvSpPr>
        <p:spPr>
          <a:xfrm>
            <a:off x="2484438" y="12700"/>
            <a:ext cx="6275387" cy="13843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dirty="0"/>
              <a:t> </a:t>
            </a:r>
            <a:r>
              <a:rPr lang="pl-PL" altLang="pl-PL" sz="3600" b="1" dirty="0">
                <a:effectLst>
                  <a:glow rad="4699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DEBATY SPOŁECZNE</a:t>
            </a:r>
          </a:p>
        </p:txBody>
      </p:sp>
      <p:pic>
        <p:nvPicPr>
          <p:cNvPr id="26630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13985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315399" name="Prostokąt 13"/>
          <p:cNvSpPr>
            <a:spLocks noChangeArrowheads="1"/>
          </p:cNvSpPr>
          <p:nvPr/>
        </p:nvSpPr>
        <p:spPr bwMode="auto">
          <a:xfrm>
            <a:off x="4716463" y="4221163"/>
            <a:ext cx="4248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pl-PL" altLang="pl-PL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pl-PL" altLang="pl-PL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451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3706812" cy="252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451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84313"/>
            <a:ext cx="3816350" cy="265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95288" y="4365625"/>
            <a:ext cx="7993062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200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W 2017 funkcjonariusze Wydziału zorganizowali </a:t>
            </a:r>
            <a:r>
              <a:rPr lang="pl-PL" sz="2200" dirty="0">
                <a:solidFill>
                  <a:srgbClr val="FFFF66"/>
                </a:solidFill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5 </a:t>
            </a:r>
            <a:r>
              <a:rPr lang="pl-PL" sz="2200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debat społecznych pod hasłem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200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„Porozmawiajmy o bezpieczeństwie - możesz mieć na nie wpływ”. Debaty odbyły się w  SM „Sielanka”, „Zakrzewo”, świetlicy środowiskowej w Jegłowniku, Młodzieżowym Domu Kultury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200" dirty="0">
                <a:effectLst>
                  <a:glow rad="381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w Młynarach i Zespole  Szkół w Pasłęku.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145D3-8D90-451A-8F16-FC557698F642}" type="slidenum">
              <a:rPr lang="pl-PL"/>
              <a:pPr>
                <a:defRPr/>
              </a:pPr>
              <a:t>31</a:t>
            </a:fld>
            <a:endParaRPr lang="pl-PL"/>
          </a:p>
        </p:txBody>
      </p:sp>
      <p:pic>
        <p:nvPicPr>
          <p:cNvPr id="26630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22396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4" name="Symbol zastępczy numeru slajd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anchor="b"/>
          <a:lstStyle>
            <a:lvl1pPr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defRPr/>
            </a:pPr>
            <a:fld id="{F16214B9-5B30-4C8B-9F03-C050669C12C5}" type="slidenum">
              <a:rPr kumimoji="0" lang="pl-PL" altLang="pl-PL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 eaLnBrk="1" hangingPunct="1">
                <a:defRPr/>
              </a:pPr>
              <a:t>31</a:t>
            </a:fld>
            <a:endParaRPr kumimoji="0" lang="pl-PL" altLang="pl-PL" sz="1400" b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3314" name="Tytuł 6"/>
          <p:cNvSpPr>
            <a:spLocks noGrp="1"/>
          </p:cNvSpPr>
          <p:nvPr>
            <p:ph type="title" idx="4294967295"/>
          </p:nvPr>
        </p:nvSpPr>
        <p:spPr>
          <a:xfrm>
            <a:off x="1042988" y="71438"/>
            <a:ext cx="7786687" cy="17399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l-PL" altLang="pl-PL" sz="3200" b="1" kern="1200" dirty="0">
                <a:solidFill>
                  <a:schemeClr val="tx1"/>
                </a:solidFill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ahoma" panose="020B0604030504040204" pitchFamily="34" charset="0"/>
              </a:rPr>
              <a:t>Zdarzenia drogowe na terenie działania KMP w Elblągu</a:t>
            </a:r>
            <a:endParaRPr lang="pl-PL" altLang="pl-PL" sz="3200" kern="1200" dirty="0">
              <a:solidFill>
                <a:schemeClr val="tx1"/>
              </a:solidFill>
              <a:effectLst>
                <a:glow rad="5588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70790" name="Group 102"/>
          <p:cNvGraphicFramePr>
            <a:graphicFrameLocks noGrp="1"/>
          </p:cNvGraphicFramePr>
          <p:nvPr>
            <p:ph idx="4294967295"/>
          </p:nvPr>
        </p:nvGraphicFramePr>
        <p:xfrm>
          <a:off x="250825" y="2133600"/>
          <a:ext cx="8642350" cy="3789364"/>
        </p:xfrm>
        <a:graphic>
          <a:graphicData uri="http://schemas.openxmlformats.org/drawingml/2006/table">
            <a:tbl>
              <a:tblPr/>
              <a:tblGrid>
                <a:gridCol w="509588">
                  <a:extLst>
                    <a:ext uri="{9D8B030D-6E8A-4147-A177-3AD203B41FA5}"/>
                  </a:extLst>
                </a:gridCol>
                <a:gridCol w="749300">
                  <a:extLst>
                    <a:ext uri="{9D8B030D-6E8A-4147-A177-3AD203B41FA5}"/>
                  </a:extLst>
                </a:gridCol>
                <a:gridCol w="614362">
                  <a:extLst>
                    <a:ext uri="{9D8B030D-6E8A-4147-A177-3AD203B41FA5}"/>
                  </a:extLst>
                </a:gridCol>
                <a:gridCol w="615950">
                  <a:extLst>
                    <a:ext uri="{9D8B030D-6E8A-4147-A177-3AD203B41FA5}"/>
                  </a:extLst>
                </a:gridCol>
                <a:gridCol w="614363">
                  <a:extLst>
                    <a:ext uri="{9D8B030D-6E8A-4147-A177-3AD203B41FA5}"/>
                  </a:extLst>
                </a:gridCol>
                <a:gridCol w="615950">
                  <a:extLst>
                    <a:ext uri="{9D8B030D-6E8A-4147-A177-3AD203B41FA5}"/>
                  </a:extLst>
                </a:gridCol>
                <a:gridCol w="615950">
                  <a:extLst>
                    <a:ext uri="{9D8B030D-6E8A-4147-A177-3AD203B41FA5}"/>
                  </a:extLst>
                </a:gridCol>
                <a:gridCol w="614362">
                  <a:extLst>
                    <a:ext uri="{9D8B030D-6E8A-4147-A177-3AD203B41FA5}"/>
                  </a:extLst>
                </a:gridCol>
                <a:gridCol w="615950">
                  <a:extLst>
                    <a:ext uri="{9D8B030D-6E8A-4147-A177-3AD203B41FA5}"/>
                  </a:extLst>
                </a:gridCol>
                <a:gridCol w="615950">
                  <a:extLst>
                    <a:ext uri="{9D8B030D-6E8A-4147-A177-3AD203B41FA5}"/>
                  </a:extLst>
                </a:gridCol>
                <a:gridCol w="614363">
                  <a:extLst>
                    <a:ext uri="{9D8B030D-6E8A-4147-A177-3AD203B41FA5}"/>
                  </a:extLst>
                </a:gridCol>
                <a:gridCol w="615950">
                  <a:extLst>
                    <a:ext uri="{9D8B030D-6E8A-4147-A177-3AD203B41FA5}"/>
                  </a:extLst>
                </a:gridCol>
                <a:gridCol w="614362">
                  <a:extLst>
                    <a:ext uri="{9D8B030D-6E8A-4147-A177-3AD203B41FA5}"/>
                  </a:extLst>
                </a:gridCol>
                <a:gridCol w="615950">
                  <a:extLst>
                    <a:ext uri="{9D8B030D-6E8A-4147-A177-3AD203B41FA5}"/>
                  </a:extLst>
                </a:gridCol>
              </a:tblGrid>
              <a:tr h="47307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Rejon działania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WYPADKI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ZABICI</a:t>
                      </a:r>
                      <a:endParaRPr kumimoji="0" lang="pl-PL" altLang="pl-PL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RANNI</a:t>
                      </a:r>
                      <a:endParaRPr kumimoji="0" lang="pl-PL" altLang="pl-PL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KOLIZJE</a:t>
                      </a:r>
                      <a:endParaRPr kumimoji="0" lang="pl-PL" altLang="pl-PL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31825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marL="43369" marR="43369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2016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43369" marR="433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2015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43369" marR="433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marL="43369" marR="43369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2016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43369" marR="433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2015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43369" marR="433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marL="43369" marR="43369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2016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43369" marR="433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2015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43369" marR="433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marL="43369" marR="43369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2016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43369" marR="433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2015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43369" marR="4336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extLst>
                  <a:ext uri="{0D108BD9-81ED-4DB2-BD59-A6C34878D82A}"/>
                </a:extLst>
              </a:tr>
              <a:tr h="7985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KMP  Elbląg 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158</a:t>
                      </a:r>
                    </a:p>
                  </a:txBody>
                  <a:tcPr marL="55104" marR="55104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187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189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55104" marR="55104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18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8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194</a:t>
                      </a:r>
                    </a:p>
                  </a:txBody>
                  <a:tcPr marL="55104" marR="55104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239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237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2217</a:t>
                      </a:r>
                    </a:p>
                  </a:txBody>
                  <a:tcPr marL="55104" marR="55104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1961</a:t>
                      </a:r>
                      <a:endParaRPr kumimoji="0" lang="pl-PL" alt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1750</a:t>
                      </a:r>
                      <a:endParaRPr kumimoji="0" lang="pl-PL" alt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extLst>
                  <a:ext uri="{0D108BD9-81ED-4DB2-BD59-A6C34878D82A}"/>
                </a:extLst>
              </a:tr>
              <a:tr h="808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W tym</a:t>
                      </a:r>
                      <a:endParaRPr kumimoji="0" lang="pl-PL" alt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Miasto Elbląg</a:t>
                      </a:r>
                      <a:endParaRPr kumimoji="0" lang="pl-PL" alt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 marL="55104" marR="55104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100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119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55104" marR="55104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4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104</a:t>
                      </a:r>
                    </a:p>
                  </a:txBody>
                  <a:tcPr marL="55104" marR="55104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114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142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1521</a:t>
                      </a:r>
                    </a:p>
                  </a:txBody>
                  <a:tcPr marL="55104" marR="55104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1362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1221</a:t>
                      </a:r>
                      <a:endParaRPr kumimoji="0" lang="pl-PL" alt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extLst>
                  <a:ext uri="{0D108BD9-81ED-4DB2-BD59-A6C34878D82A}"/>
                </a:extLst>
              </a:tr>
              <a:tr h="10779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Powiat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ziemski</a:t>
                      </a:r>
                      <a:endParaRPr kumimoji="0" lang="pl-PL" altLang="pl-PL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55104" marR="55104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87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70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55104" marR="55104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17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4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55104" marR="55104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125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95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696</a:t>
                      </a:r>
                    </a:p>
                  </a:txBody>
                  <a:tcPr marL="55104" marR="55104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599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66700">
                              <a:srgbClr val="000000"/>
                            </a:glow>
                          </a:effectLst>
                          <a:latin typeface="Century Gothic" panose="020B0502020202020204" pitchFamily="34" charset="0"/>
                        </a:rPr>
                        <a:t>529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66700">
                            <a:srgbClr val="000000"/>
                          </a:glow>
                        </a:effectLst>
                        <a:latin typeface="Century Gothic" panose="020B0502020202020204" pitchFamily="34" charset="0"/>
                        <a:cs typeface="Tahoma" pitchFamily="34" charset="0"/>
                      </a:endParaRPr>
                    </a:p>
                  </a:txBody>
                  <a:tcPr marL="55104" marR="551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66897-8127-4E82-A72E-D48CE8CBB9FC}" type="slidenum">
              <a:rPr lang="pl-PL"/>
              <a:pPr>
                <a:defRPr/>
              </a:pPr>
              <a:t>32</a:t>
            </a:fld>
            <a:endParaRPr lang="pl-PL"/>
          </a:p>
        </p:txBody>
      </p:sp>
      <p:pic>
        <p:nvPicPr>
          <p:cNvPr id="26630" name="Picture 5" descr="gwiaz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396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5" name="Symbol zastępczy numeru slajd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anchor="b"/>
          <a:lstStyle>
            <a:lvl1pPr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defRPr/>
            </a:pPr>
            <a:fld id="{6C89BBCD-1EE9-4EA2-921C-F157124B1819}" type="slidenum">
              <a:rPr kumimoji="0" lang="pl-PL" altLang="pl-PL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 eaLnBrk="1" hangingPunct="1">
                <a:defRPr/>
              </a:pPr>
              <a:t>32</a:t>
            </a:fld>
            <a:endParaRPr kumimoji="0" lang="pl-PL" altLang="pl-PL" sz="1400" b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11188" y="285750"/>
            <a:ext cx="8299450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altLang="pl-PL" sz="3600" dirty="0">
                <a:solidFill>
                  <a:schemeClr val="tx1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ahoma" pitchFamily="34" charset="0"/>
              </a:rPr>
              <a:t>Ofiary śmiertelne  wypadków </a:t>
            </a:r>
          </a:p>
          <a:p>
            <a:pPr algn="ctr">
              <a:defRPr/>
            </a:pPr>
            <a:r>
              <a:rPr lang="pl-PL" altLang="pl-PL" sz="3600" dirty="0">
                <a:solidFill>
                  <a:schemeClr val="tx1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ahoma" pitchFamily="34" charset="0"/>
              </a:rPr>
              <a:t>2006 – 2017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0" y="1556792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D6119-D238-498E-AA52-F0FE62FC03D6}" type="slidenum">
              <a:rPr lang="pl-PL"/>
              <a:pPr>
                <a:defRPr/>
              </a:pPr>
              <a:t>33</a:t>
            </a:fld>
            <a:endParaRPr lang="pl-PL"/>
          </a:p>
        </p:txBody>
      </p:sp>
      <p:sp>
        <p:nvSpPr>
          <p:cNvPr id="8" name="Symbol zastępczy numeru slajd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BA28B72-8C53-43D6-ACAF-86E32D422B10}" type="slidenum">
              <a:rPr lang="pl-PL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>
                <a:defRPr/>
              </a:pPr>
              <a:t>33</a:t>
            </a:fld>
            <a:endParaRPr lang="pl-PL" sz="1400" b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" name="Symbol zastępczy numeru slajd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50ADAC39-AEC3-4C80-BE2D-CA2BDECA50D7}" type="slidenum">
              <a:rPr lang="pl-PL" altLang="pl-PL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>
                <a:defRPr/>
              </a:pPr>
              <a:t>33</a:t>
            </a:fld>
            <a:endParaRPr lang="pl-PL" altLang="pl-PL" sz="1400" b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7411" name="Tytuł 13"/>
          <p:cNvSpPr>
            <a:spLocks noGrp="1"/>
          </p:cNvSpPr>
          <p:nvPr>
            <p:ph type="title" idx="4294967295"/>
          </p:nvPr>
        </p:nvSpPr>
        <p:spPr>
          <a:xfrm>
            <a:off x="1116013" y="69850"/>
            <a:ext cx="8027987" cy="157162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600" b="1" kern="1200" dirty="0">
                <a:solidFill>
                  <a:schemeClr val="tx1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ahoma" panose="020B0604030504040204" pitchFamily="34" charset="0"/>
              </a:rPr>
              <a:t>Kierujący w stanie nietrzeźwości </a:t>
            </a:r>
            <a:r>
              <a:rPr lang="pl-PL" altLang="pl-PL" sz="3600" b="1" kern="1200" dirty="0" smtClean="0">
                <a:solidFill>
                  <a:schemeClr val="tx1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ahoma" panose="020B0604030504040204" pitchFamily="34" charset="0"/>
              </a:rPr>
              <a:t>                    i </a:t>
            </a:r>
            <a:r>
              <a:rPr lang="pl-PL" altLang="pl-PL" sz="3600" b="1" kern="1200" dirty="0">
                <a:solidFill>
                  <a:schemeClr val="tx1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ahoma" panose="020B0604030504040204" pitchFamily="34" charset="0"/>
              </a:rPr>
              <a:t>po użyciu alkoholu</a:t>
            </a:r>
          </a:p>
        </p:txBody>
      </p:sp>
      <p:graphicFrame>
        <p:nvGraphicFramePr>
          <p:cNvPr id="376859" name="Group 27"/>
          <p:cNvGraphicFramePr>
            <a:graphicFrameLocks noGrp="1"/>
          </p:cNvGraphicFramePr>
          <p:nvPr/>
        </p:nvGraphicFramePr>
        <p:xfrm>
          <a:off x="158750" y="5157788"/>
          <a:ext cx="8734425" cy="1371600"/>
        </p:xfrm>
        <a:graphic>
          <a:graphicData uri="http://schemas.openxmlformats.org/drawingml/2006/table">
            <a:tbl>
              <a:tblPr/>
              <a:tblGrid>
                <a:gridCol w="2401888">
                  <a:extLst>
                    <a:ext uri="{9D8B030D-6E8A-4147-A177-3AD203B41FA5}"/>
                  </a:extLst>
                </a:gridCol>
                <a:gridCol w="1584325">
                  <a:extLst>
                    <a:ext uri="{9D8B030D-6E8A-4147-A177-3AD203B41FA5}"/>
                  </a:extLst>
                </a:gridCol>
                <a:gridCol w="1581150">
                  <a:extLst>
                    <a:ext uri="{9D8B030D-6E8A-4147-A177-3AD203B41FA5}"/>
                  </a:extLst>
                </a:gridCol>
                <a:gridCol w="1584325">
                  <a:extLst>
                    <a:ext uri="{9D8B030D-6E8A-4147-A177-3AD203B41FA5}"/>
                  </a:extLst>
                </a:gridCol>
                <a:gridCol w="1582737">
                  <a:extLst>
                    <a:ext uri="{9D8B030D-6E8A-4147-A177-3AD203B41FA5}"/>
                  </a:extLst>
                </a:gridCol>
              </a:tblGrid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304800">
                            <a:srgbClr val="000000"/>
                          </a:glow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anose="020B0502020202020204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3048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anose="020B0502020202020204" pitchFamily="34" charset="0"/>
                        </a:rPr>
                        <a:t>2014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304800">
                            <a:srgbClr val="000000"/>
                          </a:glow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anose="020B0502020202020204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3048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anose="020B0502020202020204" pitchFamily="34" charset="0"/>
                        </a:rPr>
                        <a:t>2015</a:t>
                      </a:r>
                      <a:endParaRPr kumimoji="0" lang="pl-PL" altLang="pl-PL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304800">
                            <a:srgbClr val="000000"/>
                          </a:glow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anose="020B0502020202020204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3048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anose="020B0502020202020204" pitchFamily="34" charset="0"/>
                        </a:rPr>
                        <a:t>2016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304800">
                            <a:srgbClr val="000000"/>
                          </a:glow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anose="020B0502020202020204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effectLst>
                            <a:glow rad="304800">
                              <a:srgbClr val="000000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/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3048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anose="020B0502020202020204" pitchFamily="34" charset="0"/>
                        </a:rPr>
                        <a:t>Kierujący poddani badaniu na zawartość alkoholu / in. środka</a:t>
                      </a:r>
                      <a:endParaRPr kumimoji="0" lang="pl-PL" altLang="pl-PL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304800">
                            <a:srgbClr val="000000"/>
                          </a:glow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anose="020B0502020202020204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3048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anose="020B0502020202020204" pitchFamily="34" charset="0"/>
                        </a:rPr>
                        <a:t>59013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304800">
                            <a:srgbClr val="000000"/>
                          </a:glow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anose="020B0502020202020204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3048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anose="020B0502020202020204" pitchFamily="34" charset="0"/>
                        </a:rPr>
                        <a:t>56628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304800">
                            <a:srgbClr val="000000"/>
                          </a:glow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anose="020B0502020202020204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3048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anose="020B0502020202020204" pitchFamily="34" charset="0"/>
                        </a:rPr>
                        <a:t>53447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304800">
                            <a:srgbClr val="000000"/>
                          </a:glow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anose="020B0502020202020204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effectLst>
                            <a:glow rad="304800">
                              <a:srgbClr val="000000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62032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6630" name="Picture 5" descr="gwiaz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396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graphicFrame>
        <p:nvGraphicFramePr>
          <p:cNvPr id="10" name="Wykres 9"/>
          <p:cNvGraphicFramePr/>
          <p:nvPr/>
        </p:nvGraphicFramePr>
        <p:xfrm>
          <a:off x="0" y="1571612"/>
          <a:ext cx="9144000" cy="322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0F94A-B8B3-4FB7-894B-FBA54A7B77B9}" type="slidenum">
              <a:rPr lang="pl-PL"/>
              <a:pPr>
                <a:defRPr/>
              </a:pPr>
              <a:t>34</a:t>
            </a:fld>
            <a:endParaRPr lang="pl-PL"/>
          </a:p>
        </p:txBody>
      </p:sp>
      <p:sp>
        <p:nvSpPr>
          <p:cNvPr id="2" name="Symbol zastępczy numeru slajdu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anchor="b"/>
          <a:lstStyle>
            <a:lvl1pPr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defRPr kumimoji="1"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defRPr/>
            </a:pPr>
            <a:fld id="{FB14B10F-3C6E-4D44-8CC0-25A44669D85E}" type="slidenum">
              <a:rPr kumimoji="0" lang="pl-PL" altLang="pl-PL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 eaLnBrk="1" hangingPunct="1">
                <a:defRPr/>
              </a:pPr>
              <a:t>34</a:t>
            </a:fld>
            <a:endParaRPr kumimoji="0" lang="pl-PL" altLang="pl-PL" sz="1400" b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07950" y="1323976"/>
          <a:ext cx="8928100" cy="5265738"/>
        </p:xfrm>
        <a:graphic>
          <a:graphicData uri="http://schemas.openxmlformats.org/drawingml/2006/table">
            <a:tbl>
              <a:tblPr/>
              <a:tblGrid>
                <a:gridCol w="6985000">
                  <a:extLst>
                    <a:ext uri="{9D8B030D-6E8A-4147-A177-3AD203B41FA5}"/>
                  </a:extLst>
                </a:gridCol>
                <a:gridCol w="1943100">
                  <a:extLst>
                    <a:ext uri="{9D8B030D-6E8A-4147-A177-3AD203B41FA5}"/>
                  </a:extLst>
                </a:gridCol>
              </a:tblGrid>
              <a:tr h="877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Przekroczenie prędkości </a:t>
                      </a: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powyżej 50 km/h </a:t>
                      </a: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w obszarze zabudowanym (zatrzymane prawa jazdy)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</a:effectLst>
                          <a:latin typeface="Tahoma" pitchFamily="34" charset="0"/>
                        </a:rPr>
                        <a:t>114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extLst>
                  <a:ext uri="{0D108BD9-81ED-4DB2-BD59-A6C34878D82A}"/>
                </a:extLst>
              </a:tr>
              <a:tr h="877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Ujawnieniu faktu kierowania pojazdem w </a:t>
                      </a: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3-miesięcznym</a:t>
                      </a: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okresie, na jaki zatrzymano  prawo jazdy na podstawie art. 135 ust. 1 pkt 1a lit. A lub b </a:t>
                      </a:r>
                      <a:r>
                        <a:rPr kumimoji="0" lang="pl-P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Prd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419100">
                            <a:srgbClr val="000000"/>
                          </a:glow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extLst>
                  <a:ext uri="{0D108BD9-81ED-4DB2-BD59-A6C34878D82A}"/>
                </a:extLst>
              </a:tr>
              <a:tr h="877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Ujawnieniu faktu przewożenia osób w liczbie przekraczającej dopuszczalną (zatrzymane prawa jazdy)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extLst>
                  <a:ext uri="{0D108BD9-81ED-4DB2-BD59-A6C34878D82A}"/>
                </a:extLst>
              </a:tr>
              <a:tr h="877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Ujawnienie czynu z art. </a:t>
                      </a: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94 </a:t>
                      </a: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§ 1 </a:t>
                      </a:r>
                      <a:r>
                        <a:rPr kumimoji="0" lang="pl-P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kw</a:t>
                      </a: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419100">
                            <a:srgbClr val="000000"/>
                          </a:glow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</a:effectLst>
                          <a:latin typeface="Tahoma" pitchFamily="34" charset="0"/>
                        </a:rPr>
                        <a:t>252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extLst>
                  <a:ext uri="{0D108BD9-81ED-4DB2-BD59-A6C34878D82A}"/>
                </a:extLst>
              </a:tr>
              <a:tr h="877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Ujawnienie czynu z art. </a:t>
                      </a: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180a</a:t>
                      </a: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pl-P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kk</a:t>
                      </a:r>
                      <a:endParaRPr kumimoji="0" 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419100">
                            <a:srgbClr val="000000"/>
                          </a:glow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extLst>
                  <a:ext uri="{0D108BD9-81ED-4DB2-BD59-A6C34878D82A}"/>
                </a:extLst>
              </a:tr>
              <a:tr h="877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Liczba spraw o wykroczenie z art. </a:t>
                      </a: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94</a:t>
                      </a:r>
                      <a:r>
                        <a:rPr kumimoji="0" 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§1 kw, w których odstąpiono od nałożenia mkk i skierowano wniosek o ukaranie do sądu oraz orzeczenie środka karnego w postaci zakazu prowadzenia pojazdów</a:t>
                      </a:r>
                      <a:endParaRPr kumimoji="0" 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419100">
                            <a:srgbClr val="000000"/>
                          </a:glow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419100">
                              <a:srgbClr val="000000"/>
                            </a:glow>
                          </a:effectLst>
                          <a:latin typeface="Tahoma" pitchFamily="34" charset="0"/>
                        </a:rPr>
                        <a:t>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B8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ytuł 1"/>
          <p:cNvSpPr txBox="1">
            <a:spLocks/>
          </p:cNvSpPr>
          <p:nvPr/>
        </p:nvSpPr>
        <p:spPr bwMode="auto">
          <a:xfrm>
            <a:off x="3175" y="0"/>
            <a:ext cx="9144000" cy="868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>
            <a:norm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>
              <a:defRPr/>
            </a:pPr>
            <a:endParaRPr lang="pl-PL" altLang="pl-PL" sz="440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  <p:pic>
        <p:nvPicPr>
          <p:cNvPr id="26630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396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508958" name="Rectangle 30"/>
          <p:cNvSpPr>
            <a:spLocks noChangeArrowheads="1"/>
          </p:cNvSpPr>
          <p:nvPr/>
        </p:nvSpPr>
        <p:spPr bwMode="auto">
          <a:xfrm>
            <a:off x="1223963" y="188913"/>
            <a:ext cx="7370762" cy="946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sz="2800" dirty="0"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Informacja dot. wykroczeń w ruchu drogowym </a:t>
            </a:r>
            <a:endParaRPr lang="pl-PL" sz="2800" dirty="0">
              <a:effectLst>
                <a:glow rad="4826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E6BB0-5E2F-467A-9960-4EDF1B928930}" type="slidenum">
              <a:rPr lang="pl-PL"/>
              <a:pPr>
                <a:defRPr/>
              </a:pPr>
              <a:t>35</a:t>
            </a:fld>
            <a:endParaRPr lang="pl-PL"/>
          </a:p>
        </p:txBody>
      </p:sp>
      <p:pic>
        <p:nvPicPr>
          <p:cNvPr id="90114" name="Picture 9" descr="o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429000"/>
            <a:ext cx="37988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8" descr="o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66850"/>
            <a:ext cx="480536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58738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4000" b="1" dirty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ZABEZPIECZENIA </a:t>
            </a:r>
            <a:br>
              <a:rPr lang="pl-PL" sz="4000" b="1" dirty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</a:br>
            <a:r>
              <a:rPr lang="pl-PL" sz="4000" b="1" dirty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IMPREZ MASOWYCH</a:t>
            </a:r>
          </a:p>
        </p:txBody>
      </p:sp>
      <p:pic>
        <p:nvPicPr>
          <p:cNvPr id="26630" name="Picture 5" descr="gwiaz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22396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495623" name="Rectangle 7"/>
          <p:cNvSpPr>
            <a:spLocks noChangeArrowheads="1"/>
          </p:cNvSpPr>
          <p:nvPr/>
        </p:nvSpPr>
        <p:spPr bwMode="auto">
          <a:xfrm>
            <a:off x="360363" y="3513138"/>
            <a:ext cx="8423275" cy="3863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pl-PL" sz="32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w tym:</a:t>
            </a:r>
          </a:p>
          <a:p>
            <a:pPr>
              <a:defRPr/>
            </a:pPr>
            <a:r>
              <a:rPr lang="pl-PL" sz="3200" dirty="0">
                <a:solidFill>
                  <a:srgbClr val="FF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r>
              <a:rPr lang="pl-PL" sz="32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  meczów piłki nożnej</a:t>
            </a:r>
          </a:p>
          <a:p>
            <a:pPr>
              <a:defRPr/>
            </a:pPr>
            <a:r>
              <a:rPr lang="pl-PL" sz="3200" dirty="0">
                <a:solidFill>
                  <a:srgbClr val="FF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24</a:t>
            </a:r>
            <a:r>
              <a:rPr lang="pl-PL" sz="3200" dirty="0">
                <a:solidFill>
                  <a:srgbClr val="00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l-PL" sz="32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imprezy sportowe</a:t>
            </a:r>
          </a:p>
          <a:p>
            <a:pPr>
              <a:defRPr/>
            </a:pPr>
            <a:r>
              <a:rPr lang="pl-PL" sz="3200" dirty="0">
                <a:solidFill>
                  <a:srgbClr val="FF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r>
              <a:rPr lang="pl-PL" sz="32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  imprez kulturalno-rozrywkowych</a:t>
            </a:r>
          </a:p>
          <a:p>
            <a:pPr>
              <a:defRPr/>
            </a:pPr>
            <a:r>
              <a:rPr lang="pl-PL" sz="32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Imprezy zabezpieczało łącznie  </a:t>
            </a:r>
          </a:p>
          <a:p>
            <a:pPr>
              <a:defRPr/>
            </a:pPr>
            <a:r>
              <a:rPr lang="pl-PL" sz="3200" dirty="0">
                <a:solidFill>
                  <a:srgbClr val="FF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997</a:t>
            </a:r>
            <a:r>
              <a:rPr lang="pl-PL" sz="3200" dirty="0">
                <a:solidFill>
                  <a:srgbClr val="00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l-PL" sz="32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policjantów KMP Elbląg</a:t>
            </a:r>
          </a:p>
          <a:p>
            <a:pPr>
              <a:defRPr/>
            </a:pPr>
            <a:endParaRPr lang="pl-PL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120000"/>
              <a:defRPr/>
            </a:pPr>
            <a:endParaRPr lang="pl-PL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4572000" y="1773238"/>
            <a:ext cx="4321175" cy="2663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pl-PL" sz="32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 </a:t>
            </a:r>
            <a:r>
              <a:rPr lang="pl-PL" sz="3200" dirty="0">
                <a:solidFill>
                  <a:srgbClr val="FF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2017</a:t>
            </a:r>
            <a:r>
              <a:rPr lang="pl-PL" sz="32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roku zabezpieczono </a:t>
            </a:r>
            <a:r>
              <a:rPr lang="pl-PL" sz="3200" dirty="0">
                <a:solidFill>
                  <a:srgbClr val="FF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55</a:t>
            </a:r>
            <a:r>
              <a:rPr lang="pl-PL" sz="32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imprez masowych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9042F-24CC-4747-A376-147B65638ADE}" type="slidenum">
              <a:rPr lang="pl-PL"/>
              <a:pPr>
                <a:defRPr/>
              </a:pPr>
              <a:t>36</a:t>
            </a:fld>
            <a:endParaRPr lang="pl-PL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292100"/>
            <a:ext cx="7427912" cy="833438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4000" b="1" dirty="0">
                <a:solidFill>
                  <a:schemeClr val="tx1"/>
                </a:solidFill>
                <a:effectLst>
                  <a:glow rad="520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SYTUACJE KRYZYSOWE</a:t>
            </a:r>
          </a:p>
        </p:txBody>
      </p:sp>
      <p:pic>
        <p:nvPicPr>
          <p:cNvPr id="26630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22396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50825" y="1228725"/>
            <a:ext cx="8713788" cy="2098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pl-PL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2800" dirty="0">
                <a:effectLst>
                  <a:glow rad="419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 dniach </a:t>
            </a:r>
            <a:r>
              <a:rPr lang="pl-PL" sz="2800" dirty="0">
                <a:solidFill>
                  <a:srgbClr val="FFFF00"/>
                </a:solidFill>
                <a:effectLst>
                  <a:glow rad="419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18 - 20 września 2017</a:t>
            </a:r>
            <a:r>
              <a:rPr lang="pl-PL" sz="2800" dirty="0">
                <a:effectLst>
                  <a:glow rad="419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intensywne opady deszczu spowodowały, że w wielu miejscach Elbląga i powiatu elbląskiego doszło do podtopień (powódź typu górskiego)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3200" dirty="0">
              <a:effectLst>
                <a:glow rad="4191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6021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27400"/>
            <a:ext cx="4826000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Obraz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0500" y="3732213"/>
            <a:ext cx="3694113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FD058-E114-4526-A91C-359AC5E54F02}" type="slidenum">
              <a:rPr lang="pl-PL"/>
              <a:pPr>
                <a:defRPr/>
              </a:pPr>
              <a:t>37</a:t>
            </a:fld>
            <a:endParaRPr lang="pl-PL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292100"/>
            <a:ext cx="7427912" cy="833438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b="1" dirty="0">
                <a:solidFill>
                  <a:schemeClr val="tx1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SYTUACJE KRYZYSOWE</a:t>
            </a:r>
          </a:p>
        </p:txBody>
      </p:sp>
      <p:pic>
        <p:nvPicPr>
          <p:cNvPr id="26630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169863"/>
            <a:ext cx="122396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9" name="Rectangle 3">
            <a:extLst/>
          </p:cNvPr>
          <p:cNvSpPr>
            <a:spLocks noChangeArrowheads="1"/>
          </p:cNvSpPr>
          <p:nvPr/>
        </p:nvSpPr>
        <p:spPr bwMode="auto">
          <a:xfrm>
            <a:off x="173038" y="3216275"/>
            <a:ext cx="8713787" cy="1212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3">
            <a:extLst/>
          </p:cNvPr>
          <p:cNvSpPr>
            <a:spLocks noChangeArrowheads="1"/>
          </p:cNvSpPr>
          <p:nvPr/>
        </p:nvSpPr>
        <p:spPr bwMode="auto">
          <a:xfrm>
            <a:off x="277813" y="3384550"/>
            <a:ext cx="8713787" cy="278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pl-PL" sz="2800" dirty="0">
                <a:solidFill>
                  <a:srgbClr val="FF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83</a:t>
            </a:r>
            <a:r>
              <a:rPr lang="pl-PL" sz="2800" dirty="0">
                <a:solidFill>
                  <a:srgbClr val="0066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8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policjantów KMP Elbląg / </a:t>
            </a:r>
            <a:r>
              <a:rPr lang="pl-PL" sz="2800" dirty="0">
                <a:solidFill>
                  <a:srgbClr val="FF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33</a:t>
            </a:r>
            <a:r>
              <a:rPr lang="pl-PL" sz="28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pojazdy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pl-PL" sz="2800" dirty="0">
                <a:solidFill>
                  <a:srgbClr val="00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29 </a:t>
            </a:r>
            <a:r>
              <a:rPr lang="pl-PL" sz="28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policjantów OPP (13 adaptacja) / </a:t>
            </a:r>
            <a:r>
              <a:rPr lang="pl-PL" sz="2800" dirty="0">
                <a:solidFill>
                  <a:srgbClr val="00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4 </a:t>
            </a:r>
            <a:r>
              <a:rPr lang="pl-PL" sz="2800" dirty="0">
                <a:solidFill>
                  <a:srgbClr val="38FF38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8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pojazdy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pl-PL" sz="2800" dirty="0">
                <a:solidFill>
                  <a:srgbClr val="FF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26</a:t>
            </a:r>
            <a:r>
              <a:rPr lang="pl-PL" sz="2800" dirty="0">
                <a:solidFill>
                  <a:srgbClr val="0066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8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policjantów KP Pasłęk / </a:t>
            </a:r>
            <a:r>
              <a:rPr lang="pl-PL" sz="2800" dirty="0">
                <a:solidFill>
                  <a:srgbClr val="FF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12 </a:t>
            </a:r>
            <a:r>
              <a:rPr lang="pl-PL" sz="28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pojazdów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pl-PL" sz="2800" dirty="0" smtClean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Łącznie: </a:t>
            </a:r>
            <a:endParaRPr lang="pl-PL" sz="2800" dirty="0">
              <a:effectLst>
                <a:glow rad="5080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pl-PL" sz="2800" dirty="0">
                <a:solidFill>
                  <a:srgbClr val="FF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109</a:t>
            </a:r>
            <a:r>
              <a:rPr lang="pl-PL" sz="28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policjantów KMP Elbląg / </a:t>
            </a:r>
            <a:r>
              <a:rPr lang="pl-PL" sz="2800" dirty="0">
                <a:solidFill>
                  <a:srgbClr val="FFFF00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45 </a:t>
            </a:r>
            <a:r>
              <a:rPr lang="pl-PL" sz="2800" dirty="0">
                <a:solidFill>
                  <a:srgbClr val="38FF38"/>
                </a:solidFill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800" dirty="0">
                <a:effectLst>
                  <a:glow rad="5080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pojazdów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" name="Rectangle 3">
            <a:extLst/>
          </p:cNvPr>
          <p:cNvSpPr>
            <a:spLocks noChangeArrowheads="1"/>
          </p:cNvSpPr>
          <p:nvPr/>
        </p:nvSpPr>
        <p:spPr bwMode="auto">
          <a:xfrm>
            <a:off x="277813" y="2905125"/>
            <a:ext cx="8713787" cy="3340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" name="Rectangle 3">
            <a:extLst/>
          </p:cNvPr>
          <p:cNvSpPr>
            <a:spLocks noChangeArrowheads="1"/>
          </p:cNvSpPr>
          <p:nvPr/>
        </p:nvSpPr>
        <p:spPr bwMode="auto">
          <a:xfrm>
            <a:off x="257175" y="1228725"/>
            <a:ext cx="8859838" cy="1987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2800" dirty="0">
                <a:effectLst>
                  <a:glow rad="419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Siły i środki użyte do działań w związku                         z  wprowadzeniem stanu przeciwpowodziowego   w dniu 18 września 2017 na terenie miasta                     i powiatu elbląskiego</a:t>
            </a:r>
            <a:r>
              <a:rPr lang="pl-PL" sz="2400" dirty="0">
                <a:effectLst>
                  <a:glow rad="419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3B52A-BB8C-41B0-94A1-1088C870C5E5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  <p:pic>
        <p:nvPicPr>
          <p:cNvPr id="3" name="Picture 5" descr="gwiazda">
            <a:extLst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22396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5" name="Rectangle 2">
            <a:extLst/>
          </p:cNvPr>
          <p:cNvSpPr txBox="1">
            <a:spLocks noChangeArrowheads="1"/>
          </p:cNvSpPr>
          <p:nvPr/>
        </p:nvSpPr>
        <p:spPr bwMode="auto">
          <a:xfrm>
            <a:off x="1547813" y="188913"/>
            <a:ext cx="6624637" cy="1212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pl-PL" kern="0" dirty="0">
                <a:solidFill>
                  <a:schemeClr val="tx1"/>
                </a:solidFill>
              </a:rPr>
              <a:t>   </a:t>
            </a:r>
            <a:r>
              <a:rPr lang="pl-PL" sz="4000" kern="0" dirty="0">
                <a:solidFill>
                  <a:schemeClr val="tx1"/>
                </a:solidFill>
                <a:effectLst>
                  <a:glow rad="4572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KLUB HONOROWYCH DAWCÓW KRWI</a:t>
            </a:r>
          </a:p>
        </p:txBody>
      </p:sp>
      <p:sp>
        <p:nvSpPr>
          <p:cNvPr id="10" name="Rectangle 2">
            <a:extLst/>
          </p:cNvPr>
          <p:cNvSpPr txBox="1">
            <a:spLocks noChangeArrowheads="1"/>
          </p:cNvSpPr>
          <p:nvPr/>
        </p:nvSpPr>
        <p:spPr bwMode="auto">
          <a:xfrm>
            <a:off x="323850" y="1557338"/>
            <a:ext cx="5616575" cy="2447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pl-PL" dirty="0"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REAKTYWOWANY Z INACJATYWY KOMENDANTA MIEJSKEGO POLICJI  </a:t>
            </a:r>
            <a:r>
              <a:rPr lang="pl-PL" dirty="0" smtClean="0"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 </a:t>
            </a:r>
            <a:r>
              <a:rPr lang="pl-PL" dirty="0"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ELBLĄGU </a:t>
            </a:r>
            <a:r>
              <a:rPr lang="pl-PL" dirty="0">
                <a:solidFill>
                  <a:srgbClr val="FFFF00"/>
                </a:solidFill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KLUB HDK  </a:t>
            </a:r>
            <a:r>
              <a:rPr lang="pl-PL" dirty="0"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LICZĄCY </a:t>
            </a:r>
            <a:r>
              <a:rPr lang="pl-PL" dirty="0">
                <a:solidFill>
                  <a:srgbClr val="FFFF00"/>
                </a:solidFill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22</a:t>
            </a:r>
            <a:r>
              <a:rPr lang="pl-PL" dirty="0">
                <a:solidFill>
                  <a:srgbClr val="006600"/>
                </a:solidFill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pl-PL" dirty="0"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CZŁONKÓW W 2017 ROKU ZORGANIZOWAŁ </a:t>
            </a:r>
          </a:p>
          <a:p>
            <a:pPr algn="ctr">
              <a:lnSpc>
                <a:spcPct val="150000"/>
              </a:lnSpc>
              <a:defRPr/>
            </a:pPr>
            <a:r>
              <a:rPr lang="pl-PL" dirty="0">
                <a:solidFill>
                  <a:srgbClr val="FFFF00"/>
                </a:solidFill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6  </a:t>
            </a:r>
            <a:r>
              <a:rPr lang="pl-PL" dirty="0"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AKCJI ZBIÓRKI </a:t>
            </a:r>
            <a:r>
              <a:rPr lang="pl-PL" dirty="0" smtClean="0"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KRWI</a:t>
            </a:r>
            <a:endParaRPr lang="pl-PL" dirty="0">
              <a:effectLst>
                <a:glow rad="4826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pl-PL" dirty="0"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 TRAKCIE KTÓRYCH ZEBRANO – </a:t>
            </a:r>
            <a:r>
              <a:rPr lang="pl-PL" dirty="0">
                <a:solidFill>
                  <a:srgbClr val="FFFF00"/>
                </a:solidFill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36</a:t>
            </a:r>
            <a:r>
              <a:rPr lang="pl-PL" dirty="0">
                <a:effectLst>
                  <a:glow rad="482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LITRÓW</a:t>
            </a:r>
          </a:p>
        </p:txBody>
      </p:sp>
      <p:pic>
        <p:nvPicPr>
          <p:cNvPr id="96261" name="Obraz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4438" y="1978025"/>
            <a:ext cx="26511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Obraz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292600"/>
            <a:ext cx="5483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Obraz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4438" y="4292600"/>
            <a:ext cx="265112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17792-A738-4066-AF69-98AF337A5EA0}" type="slidenum">
              <a:rPr lang="pl-PL"/>
              <a:pPr>
                <a:defRPr/>
              </a:pPr>
              <a:t>39</a:t>
            </a:fld>
            <a:endParaRPr lang="pl-PL"/>
          </a:p>
        </p:txBody>
      </p:sp>
      <p:sp>
        <p:nvSpPr>
          <p:cNvPr id="5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58D374C-BDE3-49D7-844F-B7DD4185E49B}" type="slidenum">
              <a:rPr lang="pl-PL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>
                <a:defRPr/>
              </a:pPr>
              <a:t>39</a:t>
            </a:fld>
            <a:endParaRPr lang="pl-PL" sz="1400" b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1487487"/>
          </a:xfrm>
          <a:effectLst>
            <a:outerShdw dist="35921" dir="2700000" algn="ctr" rotWithShape="0">
              <a:srgbClr val="00000C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2400" b="1" dirty="0">
                <a:effectLst>
                  <a:glow rad="4699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WYNIKI  ANKIETY</a:t>
            </a:r>
            <a:br>
              <a:rPr lang="pl-PL" altLang="pl-PL" sz="2400" b="1" dirty="0">
                <a:effectLst>
                  <a:glow rad="4699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</a:br>
            <a:r>
              <a:rPr lang="pl-PL" altLang="pl-PL" sz="2400" b="1" dirty="0">
                <a:effectLst>
                  <a:glow rad="4699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”Ocena pracy policjantów KMP w Elblągu </a:t>
            </a:r>
            <a:br>
              <a:rPr lang="pl-PL" altLang="pl-PL" sz="2400" b="1" dirty="0">
                <a:effectLst>
                  <a:glow rad="4699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</a:br>
            <a:r>
              <a:rPr lang="pl-PL" altLang="pl-PL" sz="2400" b="1" dirty="0">
                <a:effectLst>
                  <a:glow rad="4699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 opinii społecznej”  za 2017 rok</a:t>
            </a:r>
            <a:br>
              <a:rPr lang="pl-PL" altLang="pl-PL" sz="2400" b="1" dirty="0">
                <a:effectLst>
                  <a:glow rad="4699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</a:br>
            <a:endParaRPr lang="pl-PL" sz="2400" b="1" dirty="0">
              <a:effectLst>
                <a:glow rad="4699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effectLst>
            <a:outerShdw dist="35921" dir="2700000" algn="ctr" rotWithShape="0">
              <a:srgbClr val="00000C"/>
            </a:outerShdw>
          </a:effectLst>
        </p:spPr>
        <p:txBody>
          <a:bodyPr/>
          <a:lstStyle/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pl-PL" altLang="pl-PL" sz="2400" b="1" dirty="0">
                <a:effectLst>
                  <a:glow rad="520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Miasto Elbląg zostało uznane za bezpieczne           i spokojne przez </a:t>
            </a:r>
            <a:r>
              <a:rPr lang="pl-PL" altLang="pl-PL" sz="2400" b="1" dirty="0">
                <a:solidFill>
                  <a:srgbClr val="FFFF00"/>
                </a:solidFill>
                <a:effectLst>
                  <a:glow rad="520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78%</a:t>
            </a:r>
            <a:r>
              <a:rPr lang="pl-PL" altLang="pl-PL" sz="2400" b="1" dirty="0">
                <a:effectLst>
                  <a:glow rad="520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ankietowanych.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2400" b="1" dirty="0">
                <a:effectLst>
                  <a:glow rad="520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Bezpiecznie w miejscu zamieszkania czuje się </a:t>
            </a:r>
            <a:r>
              <a:rPr lang="pl-PL" altLang="pl-PL" sz="2400" b="1" dirty="0">
                <a:solidFill>
                  <a:srgbClr val="FFFF00"/>
                </a:solidFill>
                <a:effectLst>
                  <a:glow rad="520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79%.</a:t>
            </a: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pl-PL" altLang="pl-PL" sz="1200" b="1" dirty="0">
              <a:effectLst>
                <a:glow rad="5207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2400" b="1" dirty="0">
                <a:effectLst>
                  <a:glow rad="520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Mieszkańcy najbardziej obawiają się: łamania przepisów ruchu drogowego </a:t>
            </a:r>
            <a:r>
              <a:rPr lang="pl-PL" altLang="pl-PL" sz="2400" b="1" dirty="0">
                <a:solidFill>
                  <a:srgbClr val="FFFF00"/>
                </a:solidFill>
                <a:effectLst>
                  <a:glow rad="520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28%,</a:t>
            </a:r>
            <a:r>
              <a:rPr lang="pl-PL" altLang="pl-PL" sz="2400" b="1" dirty="0">
                <a:effectLst>
                  <a:glow rad="520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osób spożywających alkohol w miejscach publicznych</a:t>
            </a:r>
            <a:r>
              <a:rPr lang="pl-PL" altLang="pl-PL" sz="2400" b="1" dirty="0">
                <a:solidFill>
                  <a:srgbClr val="FFFF00"/>
                </a:solidFill>
                <a:effectLst>
                  <a:glow rad="520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24%,</a:t>
            </a:r>
            <a:r>
              <a:rPr lang="pl-PL" altLang="pl-PL" sz="2400" b="1" dirty="0">
                <a:effectLst>
                  <a:glow rad="520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aktów wandalizmu i zakłóceń ciszy nocnej </a:t>
            </a:r>
            <a:r>
              <a:rPr lang="pl-PL" altLang="pl-PL" sz="2400" b="1" dirty="0">
                <a:solidFill>
                  <a:srgbClr val="FFFF00"/>
                </a:solidFill>
                <a:effectLst>
                  <a:glow rad="520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16%,</a:t>
            </a: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pl-PL" altLang="pl-PL" sz="1200" b="1" dirty="0">
              <a:effectLst>
                <a:glow rad="5207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2400" b="1" dirty="0" smtClean="0">
                <a:effectLst>
                  <a:glow rad="520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Pozytywnie pracę </a:t>
            </a:r>
            <a:r>
              <a:rPr lang="pl-PL" altLang="pl-PL" sz="2400" b="1" dirty="0">
                <a:effectLst>
                  <a:glow rad="520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Policji ocenia </a:t>
            </a:r>
            <a:r>
              <a:rPr lang="pl-PL" altLang="pl-PL" sz="2400" b="1" dirty="0" smtClean="0">
                <a:solidFill>
                  <a:srgbClr val="FFFF00"/>
                </a:solidFill>
                <a:effectLst>
                  <a:glow rad="5207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84%</a:t>
            </a:r>
            <a:endParaRPr lang="pl-PL" altLang="pl-PL" sz="2400" b="1" dirty="0">
              <a:effectLst>
                <a:glow rad="5207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sz="2800" dirty="0"/>
          </a:p>
        </p:txBody>
      </p:sp>
      <p:pic>
        <p:nvPicPr>
          <p:cNvPr id="202756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00806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9398F-5AD9-4F72-B354-3F5E7A6F6F84}" type="slidenum">
              <a:rPr lang="pl-PL"/>
              <a:pPr>
                <a:defRPr/>
              </a:pPr>
              <a:t>4</a:t>
            </a:fld>
            <a:endParaRPr lang="pl-PL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313" y="90488"/>
            <a:ext cx="4638675" cy="1384300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b="1" dirty="0">
                <a:effectLst>
                  <a:glow rad="5842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PRZYJĘCIA DO SŁUŻBY 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341438"/>
            <a:ext cx="8964612" cy="55165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l-PL" sz="2800" dirty="0"/>
              <a:t>	</a:t>
            </a:r>
            <a:r>
              <a:rPr lang="pl-PL" sz="2800" b="1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 2017 roku do Komendy Miejskiej Policji </a:t>
            </a:r>
            <a:endParaRPr lang="pl-PL" sz="2800" b="1" dirty="0" smtClean="0">
              <a:effectLst>
                <a:glow rad="5461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pl-PL" sz="2800" b="1" dirty="0" smtClean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 </a:t>
            </a:r>
            <a:r>
              <a:rPr lang="pl-PL" sz="2800" b="1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Elblągu:</a:t>
            </a:r>
          </a:p>
          <a:p>
            <a:pPr eaLnBrk="1" hangingPunct="1">
              <a:defRPr/>
            </a:pPr>
            <a:r>
              <a:rPr lang="pl-PL" sz="2800" b="1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Przyjęto do służby </a:t>
            </a:r>
            <a:r>
              <a:rPr lang="pl-PL" sz="2800" b="1" dirty="0">
                <a:solidFill>
                  <a:srgbClr val="FFFF00"/>
                </a:solidFill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11 </a:t>
            </a:r>
            <a:r>
              <a:rPr lang="pl-PL" sz="2800" b="1" dirty="0" smtClean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policjantów</a:t>
            </a:r>
          </a:p>
          <a:p>
            <a:pPr eaLnBrk="1" hangingPunct="1">
              <a:defRPr/>
            </a:pPr>
            <a:r>
              <a:rPr lang="pl-PL" sz="2800" b="1" dirty="0" smtClean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Przeniesiono </a:t>
            </a:r>
            <a:r>
              <a:rPr lang="pl-PL" sz="2800" b="1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z innych jednostek Policji </a:t>
            </a:r>
            <a:r>
              <a:rPr lang="pl-PL" sz="2800" b="1" dirty="0" smtClean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pl-PL" sz="2800" b="1" dirty="0" smtClean="0">
                <a:solidFill>
                  <a:srgbClr val="FFFF00"/>
                </a:solidFill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6 </a:t>
            </a:r>
            <a:r>
              <a:rPr lang="pl-PL" sz="2800" b="1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policjantów (KWP Gdańsk, KPP Pruszcz Gdański, KPP Malbork – </a:t>
            </a:r>
            <a:r>
              <a:rPr lang="pl-PL" sz="2800" b="1" dirty="0">
                <a:solidFill>
                  <a:srgbClr val="FFFF00"/>
                </a:solidFill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</a:t>
            </a:r>
            <a:r>
              <a:rPr lang="pl-PL" sz="2800" b="1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800" b="1" dirty="0" smtClean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policjantów, </a:t>
            </a:r>
            <a:r>
              <a:rPr lang="pl-PL" sz="2800" b="1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KWP Olsztyn </a:t>
            </a:r>
            <a:r>
              <a:rPr lang="pl-PL" sz="2800" b="1" dirty="0" smtClean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pl-PL" sz="2800" b="1" dirty="0">
                <a:solidFill>
                  <a:srgbClr val="FFFF00"/>
                </a:solidFill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</a:t>
            </a:r>
            <a:r>
              <a:rPr lang="pl-PL" sz="2800" b="1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policjantów)</a:t>
            </a:r>
          </a:p>
          <a:p>
            <a:pPr eaLnBrk="1" hangingPunct="1">
              <a:defRPr/>
            </a:pPr>
            <a:r>
              <a:rPr lang="pl-PL" sz="2800" b="1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Przeniesiono do innych jednostek </a:t>
            </a:r>
            <a:r>
              <a:rPr lang="pl-PL" sz="2800" b="1" dirty="0">
                <a:solidFill>
                  <a:srgbClr val="FFFF00"/>
                </a:solidFill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7</a:t>
            </a:r>
            <a:r>
              <a:rPr lang="pl-PL" sz="2800" b="1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policjantów (</a:t>
            </a:r>
            <a:r>
              <a:rPr lang="pl-PL" sz="2800" b="1" dirty="0" smtClean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CBŚP - </a:t>
            </a:r>
            <a:r>
              <a:rPr lang="pl-PL" sz="2800" b="1" dirty="0">
                <a:effectLst>
                  <a:glow rad="546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 policjantów, KWP Gdańsk, KMP Gdańsk, KPP Braniewo, KWP Olsztyn – 2 policjantów)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l-PL" sz="2800" u="sng" dirty="0"/>
          </a:p>
        </p:txBody>
      </p:sp>
      <p:pic>
        <p:nvPicPr>
          <p:cNvPr id="19460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6FE9B-F267-49CA-BEF4-21B4D609494B}" type="slidenum">
              <a:rPr lang="pl-PL"/>
              <a:pPr>
                <a:defRPr/>
              </a:pPr>
              <a:t>40</a:t>
            </a:fld>
            <a:endParaRPr lang="pl-PL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292100"/>
            <a:ext cx="7427912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3200" b="1" dirty="0">
                <a:solidFill>
                  <a:schemeClr val="tx1"/>
                </a:solidFill>
                <a:effectLst>
                  <a:glow rad="5842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WSPARCIE FINANSOWE OD SAMORZĄDÓW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8785225" cy="49006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l-PL" sz="28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Fundusz Wsparcia Policji  w  roku  2017</a:t>
            </a:r>
          </a:p>
          <a:p>
            <a:pPr eaLnBrk="1" hangingPunct="1">
              <a:buFontTx/>
              <a:buNone/>
              <a:defRPr/>
            </a:pP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	1 - Gmina – Miasto Elbląg   </a:t>
            </a:r>
          </a:p>
          <a:p>
            <a:pPr eaLnBrk="1" hangingPunct="1">
              <a:buFontTx/>
              <a:buNone/>
              <a:defRPr/>
            </a:pP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</a:t>
            </a:r>
            <a:r>
              <a:rPr lang="pl-PL" sz="2400" b="1" dirty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- 45 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000, - zł  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(zakup dwóch pojazdów w wersji OK),</a:t>
            </a:r>
          </a:p>
          <a:p>
            <a:pPr eaLnBrk="1" hangingPunct="1">
              <a:buFontTx/>
              <a:buNone/>
              <a:defRPr/>
            </a:pP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</a:t>
            </a:r>
            <a:r>
              <a:rPr lang="pl-PL" sz="2400" b="1" dirty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- 10 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000, - zł  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(zakup materiałów, sprzętu i usług),</a:t>
            </a:r>
          </a:p>
          <a:p>
            <a:pPr eaLnBrk="1" hangingPunct="1">
              <a:buFontTx/>
              <a:buNone/>
              <a:defRPr/>
            </a:pP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</a:t>
            </a:r>
            <a:r>
              <a:rPr lang="pl-PL" sz="2400" b="1" dirty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-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sz="2400" b="1" dirty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35 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000, - zł  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(służby ponadnormatywne),</a:t>
            </a:r>
          </a:p>
          <a:p>
            <a:pPr eaLnBrk="1" hangingPunct="1">
              <a:buFontTx/>
              <a:buNone/>
              <a:defRPr/>
            </a:pPr>
            <a:r>
              <a:rPr lang="pl-PL" sz="2400" b="1" dirty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-   5 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000, - zł  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(program „Bezpieczny Elbląg”)</a:t>
            </a:r>
          </a:p>
          <a:p>
            <a:pPr eaLnBrk="1" hangingPunct="1">
              <a:buFontTx/>
              <a:buNone/>
              <a:defRPr/>
            </a:pP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 	</a:t>
            </a:r>
            <a:r>
              <a:rPr lang="pl-PL" sz="2400" b="1" dirty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- 22 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000, - zł  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(kampanie „Bezpieczny Senior”, „</a:t>
            </a:r>
            <a:r>
              <a:rPr lang="pl-PL" sz="2400" b="1" dirty="0" smtClean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Profilaktyka - 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uzależnienie wśród dzieci i młodzieży”, konsultacje dla osób dotkniętych przemocą w </a:t>
            </a:r>
            <a:r>
              <a:rPr lang="pl-PL" sz="2400" b="1" dirty="0" smtClean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rodzinie)</a:t>
            </a:r>
          </a:p>
          <a:p>
            <a:pPr eaLnBrk="1" hangingPunct="1">
              <a:buFontTx/>
              <a:buNone/>
              <a:defRPr/>
            </a:pPr>
            <a:endParaRPr lang="pl-PL" sz="2400" b="1" dirty="0">
              <a:effectLst>
                <a:glow rad="4445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l-PL" sz="2400" b="1" dirty="0" smtClean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	Razem </a:t>
            </a:r>
            <a:r>
              <a:rPr lang="pl-PL" sz="2400" b="1" dirty="0"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: </a:t>
            </a:r>
            <a:r>
              <a:rPr lang="pl-PL" sz="2400" b="1" dirty="0">
                <a:solidFill>
                  <a:srgbClr val="FFFF00"/>
                </a:solidFill>
                <a:effectLst>
                  <a:glow rad="4445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117 000,- zł</a:t>
            </a:r>
          </a:p>
          <a:p>
            <a:pPr eaLnBrk="1" hangingPunct="1">
              <a:buFontTx/>
              <a:buNone/>
              <a:defRPr/>
            </a:pPr>
            <a:endParaRPr lang="pl-PL" sz="2400" dirty="0"/>
          </a:p>
          <a:p>
            <a:pPr algn="just" eaLnBrk="1" hangingPunct="1">
              <a:buFontTx/>
              <a:buNone/>
              <a:defRPr/>
            </a:pPr>
            <a:endParaRPr lang="pl-PL" dirty="0"/>
          </a:p>
        </p:txBody>
      </p:sp>
      <p:pic>
        <p:nvPicPr>
          <p:cNvPr id="99332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130B5-0B5D-4C30-A4FC-33B1D120F008}" type="slidenum">
              <a:rPr lang="pl-PL"/>
              <a:pPr>
                <a:defRPr/>
              </a:pPr>
              <a:t>41</a:t>
            </a:fld>
            <a:endParaRPr lang="pl-PL"/>
          </a:p>
        </p:txBody>
      </p:sp>
      <p:pic>
        <p:nvPicPr>
          <p:cNvPr id="100354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51264"/>
            <a:ext cx="9144000" cy="2917722"/>
          </a:xfrm>
          <a:ln cap="flat" algn="ctr"/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0" indent="0" eaLnBrk="1" hangingPunct="1">
              <a:buFontTx/>
              <a:buNone/>
              <a:tabLst>
                <a:tab pos="1143000" algn="l"/>
              </a:tabLst>
              <a:defRPr/>
            </a:pPr>
            <a:r>
              <a:rPr lang="pl-PL" sz="2400" b="1" dirty="0" smtClean="0">
                <a:effectLst/>
                <a:cs typeface="Times New Roman" pitchFamily="18" charset="0"/>
              </a:rPr>
              <a:t>  </a:t>
            </a:r>
          </a:p>
          <a:p>
            <a:pPr marL="0" indent="0" eaLnBrk="1" hangingPunct="1">
              <a:buFontTx/>
              <a:buNone/>
              <a:tabLst>
                <a:tab pos="1143000" algn="l"/>
              </a:tabLst>
              <a:defRPr/>
            </a:pPr>
            <a:r>
              <a:rPr lang="pl-PL" sz="2400" b="1" dirty="0" smtClean="0">
                <a:effectLst>
                  <a:glow rad="469900">
                    <a:srgbClr val="000000"/>
                  </a:glow>
                </a:effectLst>
                <a:latin typeface="Century Gothic" panose="020B0502020202020204" pitchFamily="34" charset="0"/>
                <a:cs typeface="Times New Roman" pitchFamily="18" charset="0"/>
              </a:rPr>
              <a:t>   </a:t>
            </a:r>
            <a:r>
              <a:rPr lang="pl-PL" sz="2000" dirty="0" smtClean="0">
                <a:effectLst/>
              </a:rPr>
              <a:t>   </a:t>
            </a:r>
            <a:r>
              <a:rPr lang="pl-PL" sz="2400" b="1" dirty="0" smtClean="0">
                <a:effectLst/>
              </a:rPr>
              <a:t> </a:t>
            </a:r>
            <a:endParaRPr lang="pl-PL" sz="2400" b="1" u="sng" dirty="0" smtClean="0">
              <a:effectLst/>
            </a:endParaRPr>
          </a:p>
          <a:p>
            <a:pPr marL="0" indent="0" eaLnBrk="1" hangingPunct="1">
              <a:buFontTx/>
              <a:buNone/>
              <a:tabLst>
                <a:tab pos="1143000" algn="l"/>
              </a:tabLst>
              <a:defRPr/>
            </a:pPr>
            <a:endParaRPr lang="pl-PL" sz="2400" b="1" dirty="0" smtClean="0">
              <a:solidFill>
                <a:srgbClr val="00FF00"/>
              </a:solidFill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Char char="-"/>
              <a:tabLst>
                <a:tab pos="1143000" algn="l"/>
              </a:tabLst>
              <a:defRPr/>
            </a:pPr>
            <a:endParaRPr lang="pl-PL" sz="2400" dirty="0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Char char="-"/>
              <a:tabLst>
                <a:tab pos="1143000" algn="l"/>
              </a:tabLst>
              <a:defRPr/>
            </a:pPr>
            <a:endParaRPr lang="pl-PL" sz="2400" dirty="0" smtClean="0"/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tabLst>
                <a:tab pos="1143000" algn="l"/>
              </a:tabLst>
              <a:defRPr/>
            </a:pPr>
            <a:endParaRPr lang="pl-PL" sz="5400" dirty="0" smtClean="0"/>
          </a:p>
        </p:txBody>
      </p:sp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619250" y="292100"/>
            <a:ext cx="7067550" cy="1265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l-PL" sz="3200" dirty="0">
                <a:effectLst>
                  <a:glow rad="5588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WSPARCIE FINANSOWE OD SAMORZĄDÓW</a:t>
            </a:r>
          </a:p>
        </p:txBody>
      </p:sp>
      <p:sp>
        <p:nvSpPr>
          <p:cNvPr id="2" name="Prostokąt 1"/>
          <p:cNvSpPr/>
          <p:nvPr/>
        </p:nvSpPr>
        <p:spPr>
          <a:xfrm>
            <a:off x="323850" y="1700213"/>
            <a:ext cx="8362950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l-PL" sz="20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2 -  Zarząd Powiatu Elbląskiego </a:t>
            </a:r>
            <a:r>
              <a:rPr lang="pl-PL" sz="2400" kern="0" dirty="0">
                <a:solidFill>
                  <a:srgbClr val="FFFFFF"/>
                </a:solidFill>
                <a:effectLst>
                  <a:glow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- </a:t>
            </a:r>
            <a:r>
              <a:rPr lang="pl-PL" sz="2400" kern="0" dirty="0">
                <a:solidFill>
                  <a:srgbClr val="FFFF00"/>
                </a:solidFill>
                <a:effectLst>
                  <a:glow rad="292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23 000, - zł  </a:t>
            </a:r>
          </a:p>
          <a:p>
            <a:pPr>
              <a:spcBef>
                <a:spcPts val="0"/>
              </a:spcBef>
              <a:defRPr/>
            </a:pPr>
            <a:r>
              <a:rPr lang="pl-PL" sz="2400" kern="0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 </a:t>
            </a: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(zakup pojazdów służbowych)</a:t>
            </a:r>
          </a:p>
          <a:p>
            <a:pPr>
              <a:spcBef>
                <a:spcPts val="0"/>
              </a:spcBef>
              <a:defRPr/>
            </a:pPr>
            <a:endParaRPr lang="pl-PL" sz="2400" kern="0" dirty="0">
              <a:solidFill>
                <a:srgbClr val="FFFFFF"/>
              </a:solidFill>
              <a:effectLst>
                <a:glow rad="4953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3 -  Gmina Pasłęk - </a:t>
            </a:r>
            <a:r>
              <a:rPr lang="pl-PL" sz="2400" kern="0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15 000, - zł </a:t>
            </a:r>
          </a:p>
          <a:p>
            <a:pPr>
              <a:spcBef>
                <a:spcPts val="0"/>
              </a:spcBef>
              <a:defRPr/>
            </a:pPr>
            <a:r>
              <a:rPr lang="pl-PL" sz="2400" kern="0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</a:t>
            </a: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(zakup pojazdu służbowego)</a:t>
            </a:r>
          </a:p>
          <a:p>
            <a:pPr>
              <a:spcBef>
                <a:spcPts val="0"/>
              </a:spcBef>
              <a:defRPr/>
            </a:pPr>
            <a:endParaRPr lang="pl-PL" sz="2400" kern="0" dirty="0">
              <a:solidFill>
                <a:srgbClr val="FFFFFF"/>
              </a:solidFill>
              <a:effectLst>
                <a:glow rad="4953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4 – Gmina  Godkowo - </a:t>
            </a:r>
            <a:r>
              <a:rPr lang="pl-PL" sz="2400" kern="0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12 000, - zł </a:t>
            </a:r>
          </a:p>
          <a:p>
            <a:pPr>
              <a:spcBef>
                <a:spcPts val="0"/>
              </a:spcBef>
              <a:defRPr/>
            </a:pPr>
            <a:r>
              <a:rPr lang="pl-PL" sz="2400" kern="0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</a:t>
            </a: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 zakup pojazdu służbowego, towarów i usług)</a:t>
            </a:r>
          </a:p>
          <a:p>
            <a:pPr>
              <a:spcBef>
                <a:spcPts val="0"/>
              </a:spcBef>
              <a:defRPr/>
            </a:pP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</a:t>
            </a:r>
          </a:p>
          <a:p>
            <a:pPr>
              <a:spcBef>
                <a:spcPts val="0"/>
              </a:spcBef>
              <a:defRPr/>
            </a:pP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5  – Miasto i Gmina Młynary - </a:t>
            </a:r>
            <a:r>
              <a:rPr lang="pl-PL" sz="2400" kern="0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15 000, - zł </a:t>
            </a:r>
          </a:p>
          <a:p>
            <a:pPr>
              <a:spcBef>
                <a:spcPts val="0"/>
              </a:spcBef>
              <a:defRPr/>
            </a:pPr>
            <a:r>
              <a:rPr lang="pl-PL" sz="2400" kern="0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 </a:t>
            </a: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(zakup pojazdu służbowego, towarów i usług)</a:t>
            </a:r>
            <a:endParaRPr lang="pl-PL" sz="2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24A44-4293-4D84-A044-5118356883C3}" type="slidenum">
              <a:rPr lang="pl-PL"/>
              <a:pPr>
                <a:defRPr/>
              </a:pPr>
              <a:t>42</a:t>
            </a:fld>
            <a:endParaRPr lang="pl-PL"/>
          </a:p>
        </p:txBody>
      </p:sp>
      <p:pic>
        <p:nvPicPr>
          <p:cNvPr id="101378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3509963"/>
            <a:ext cx="9648825" cy="2473325"/>
          </a:xfrm>
          <a:ln cap="flat" algn="ctr"/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0" indent="0" eaLnBrk="1" hangingPunct="1">
              <a:buFontTx/>
              <a:buNone/>
              <a:tabLst>
                <a:tab pos="1143000" algn="l"/>
              </a:tabLst>
              <a:defRPr/>
            </a:pPr>
            <a:endParaRPr lang="pl-PL" sz="2400" b="1" u="sng" dirty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tabLst>
                <a:tab pos="1143000" algn="l"/>
              </a:tabLst>
              <a:defRPr/>
            </a:pPr>
            <a:endParaRPr lang="pl-PL" sz="2400" b="1" u="sng" dirty="0"/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Char char="-"/>
              <a:tabLst>
                <a:tab pos="1143000" algn="l"/>
              </a:tabLst>
              <a:defRPr/>
            </a:pPr>
            <a:endParaRPr lang="pl-PL" sz="2400" dirty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Char char="-"/>
              <a:tabLst>
                <a:tab pos="1143000" algn="l"/>
              </a:tabLst>
              <a:defRPr/>
            </a:pPr>
            <a:endParaRPr lang="pl-PL" sz="2400" dirty="0"/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tabLst>
                <a:tab pos="1143000" algn="l"/>
              </a:tabLst>
              <a:defRPr/>
            </a:pPr>
            <a:endParaRPr lang="pl-PL" sz="5400" dirty="0"/>
          </a:p>
        </p:txBody>
      </p:sp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619250" y="292100"/>
            <a:ext cx="7067550" cy="1265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l-PL" sz="3200" dirty="0">
                <a:effectLst>
                  <a:glow rad="4699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WSPARCIE FINANSOWE OD SAMORZĄDÓW</a:t>
            </a:r>
          </a:p>
        </p:txBody>
      </p:sp>
      <p:sp>
        <p:nvSpPr>
          <p:cNvPr id="2" name="Prostokąt 1"/>
          <p:cNvSpPr/>
          <p:nvPr/>
        </p:nvSpPr>
        <p:spPr>
          <a:xfrm>
            <a:off x="803275" y="1703388"/>
            <a:ext cx="8882063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6 -  Miasto i Gmina Tolkmicko - </a:t>
            </a:r>
            <a:r>
              <a:rPr lang="pl-PL" sz="2400" kern="0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7 000, - zł  </a:t>
            </a:r>
          </a:p>
          <a:p>
            <a:pPr>
              <a:defRPr/>
            </a:pP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(zakup pojazdu służbowego)</a:t>
            </a:r>
          </a:p>
          <a:p>
            <a:pPr>
              <a:defRPr/>
            </a:pPr>
            <a:endParaRPr lang="pl-PL" sz="2400" kern="0" dirty="0">
              <a:solidFill>
                <a:srgbClr val="FFFFFF"/>
              </a:solidFill>
              <a:effectLst>
                <a:glow rad="4953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7 - Gmina Milejewo - </a:t>
            </a:r>
            <a:r>
              <a:rPr lang="pl-PL" sz="2400" kern="0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7 000, - zł  </a:t>
            </a:r>
          </a:p>
          <a:p>
            <a:pPr>
              <a:defRPr/>
            </a:pPr>
            <a:r>
              <a:rPr lang="pl-PL" sz="2400" kern="0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</a:t>
            </a: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(zakup pojazdu służbowego)</a:t>
            </a:r>
          </a:p>
          <a:p>
            <a:pPr>
              <a:defRPr/>
            </a:pPr>
            <a:endParaRPr lang="pl-PL" sz="2400" kern="0" dirty="0">
              <a:solidFill>
                <a:srgbClr val="FFFFFF"/>
              </a:solidFill>
              <a:effectLst>
                <a:glow rad="4953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8 -  Gmina Elbląg - </a:t>
            </a:r>
            <a:r>
              <a:rPr lang="pl-PL" sz="2400" kern="0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3 000, - zł </a:t>
            </a:r>
          </a:p>
          <a:p>
            <a:pPr>
              <a:defRPr/>
            </a:pP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(zakup pojazdu służbowego)</a:t>
            </a:r>
          </a:p>
          <a:p>
            <a:pPr>
              <a:defRPr/>
            </a:pPr>
            <a:endParaRPr lang="pl-PL" sz="2400" kern="0" dirty="0">
              <a:solidFill>
                <a:srgbClr val="FFFFFF"/>
              </a:solidFill>
              <a:effectLst>
                <a:glow rad="4953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9 - Gmina Gronowo Elbląskie - </a:t>
            </a:r>
            <a:r>
              <a:rPr lang="pl-PL" sz="2400" kern="0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3 000, - zł </a:t>
            </a:r>
          </a:p>
          <a:p>
            <a:pPr>
              <a:defRPr/>
            </a:pPr>
            <a:r>
              <a:rPr lang="pl-PL" sz="2400" kern="0" dirty="0">
                <a:solidFill>
                  <a:srgbClr val="FFFFFF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     (zakup sprzętu informatycznego oraz niszczarki).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A92D7-F284-4E24-B08F-5203F438E643}" type="slidenum">
              <a:rPr lang="pl-PL"/>
              <a:pPr>
                <a:defRPr/>
              </a:pPr>
              <a:t>43</a:t>
            </a:fld>
            <a:endParaRPr lang="pl-PL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pl-PL" sz="2500" b="1" dirty="0" smtClean="0">
                <a:cs typeface="Times New Roman" pitchFamily="18" charset="0"/>
              </a:rPr>
              <a:t>  </a:t>
            </a:r>
            <a:r>
              <a:rPr lang="pl-PL" sz="2400" b="1" dirty="0" smtClean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10 </a:t>
            </a:r>
            <a:r>
              <a:rPr lang="pl-PL" sz="2400" b="1" dirty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pl-PL" sz="2400" b="1" dirty="0" smtClean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–  Gmina Markusy </a:t>
            </a:r>
            <a:r>
              <a:rPr lang="pl-PL" sz="2400" b="1" dirty="0" smtClean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- 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1 500, - zł  </a:t>
            </a:r>
          </a:p>
          <a:p>
            <a:pPr eaLnBrk="1" hangingPunct="1">
              <a:buFontTx/>
              <a:buNone/>
              <a:defRPr/>
            </a:pPr>
            <a:r>
              <a:rPr lang="pl-PL" sz="2400" b="1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          </a:t>
            </a:r>
            <a:r>
              <a:rPr lang="pl-PL" sz="2400" b="1" dirty="0" smtClean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(zakup sprzętu informatycznego)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l-PL" sz="2400" b="1" dirty="0" smtClean="0">
              <a:effectLst>
                <a:glow rad="4953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pl-PL" sz="2400" b="1" dirty="0" smtClean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 11  –  Gmina Rychliki </a:t>
            </a:r>
            <a:r>
              <a:rPr lang="pl-PL" sz="2400" b="1" dirty="0" smtClean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- 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3 000,- zł  </a:t>
            </a:r>
          </a:p>
          <a:p>
            <a:pPr eaLnBrk="1" hangingPunct="1">
              <a:buFontTx/>
              <a:buNone/>
              <a:defRPr/>
            </a:pPr>
            <a:r>
              <a:rPr lang="pl-PL" sz="2400" b="1" dirty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          </a:t>
            </a:r>
            <a:r>
              <a:rPr lang="pl-PL" sz="2400" b="1" dirty="0" smtClean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(zakup towarów i usług)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l-PL" sz="2400" b="1" dirty="0" smtClean="0">
              <a:effectLst>
                <a:glow rad="4953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sz="2400" b="1" dirty="0" smtClean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 12  –  Nadleśnictwo Elbląg - 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8 000,- zł</a:t>
            </a:r>
            <a:r>
              <a:rPr lang="pl-PL" sz="2400" b="1" dirty="0" smtClean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sz="2400" b="1" dirty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pl-PL" sz="2400" b="1" dirty="0" smtClean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          (zakup psa służbowego z wyposażeniem)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sz="2400" b="1" dirty="0" smtClean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  </a:t>
            </a:r>
            <a:r>
              <a:rPr lang="pl-PL" sz="2400" b="1" dirty="0" smtClean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 </a:t>
            </a:r>
            <a:endParaRPr lang="pl-PL" sz="2400" b="1" dirty="0" smtClean="0">
              <a:solidFill>
                <a:srgbClr val="FFFF00"/>
              </a:solidFill>
              <a:effectLst>
                <a:glow rad="4953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sz="2400" b="1" dirty="0" smtClean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  RAZEM : </a:t>
            </a:r>
            <a:r>
              <a:rPr lang="pl-PL" sz="2400" b="1" dirty="0" smtClean="0">
                <a:solidFill>
                  <a:srgbClr val="FFFF00"/>
                </a:solidFill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214 500,- zł</a:t>
            </a:r>
            <a:endParaRPr lang="pl-PL" sz="2400" b="1" dirty="0" smtClean="0">
              <a:solidFill>
                <a:srgbClr val="FFFF00"/>
              </a:solidFill>
              <a:effectLst>
                <a:glow rad="495300">
                  <a:srgbClr val="000000"/>
                </a:glow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403" name="Picture 5" descr="gwia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619250" y="292100"/>
            <a:ext cx="7067550" cy="1265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l-PL" sz="3200" dirty="0">
                <a:effectLst>
                  <a:glow rad="5334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WSPARCIE FINANSOWE OD SAMORZĄDÓW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  <a:extLst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iekt 1"/>
          <p:cNvGraphicFramePr>
            <a:graphicFrameLocks/>
          </p:cNvGraphicFramePr>
          <p:nvPr/>
        </p:nvGraphicFramePr>
        <p:xfrm>
          <a:off x="4413250" y="1508125"/>
          <a:ext cx="4586288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r:id="rId4" imgW="4584589" imgH="2840982" progId="Excel.Chart.8">
                  <p:embed/>
                </p:oleObj>
              </mc:Choice>
              <mc:Fallback>
                <p:oleObj r:id="rId4" imgW="4584589" imgH="2840982" progId="Excel.Chart.8">
                  <p:embed/>
                  <p:pic>
                    <p:nvPicPr>
                      <p:cNvPr id="0" name="Obi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1508125"/>
                        <a:ext cx="4586288" cy="283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/>
          </p:cNvGraphicFramePr>
          <p:nvPr/>
        </p:nvGraphicFramePr>
        <p:xfrm>
          <a:off x="123825" y="1435100"/>
          <a:ext cx="4054475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r:id="rId6" imgW="4054191" imgH="2883658" progId="Excel.Chart.8">
                  <p:embed/>
                </p:oleObj>
              </mc:Choice>
              <mc:Fallback>
                <p:oleObj r:id="rId6" imgW="4054191" imgH="2883658" progId="Excel.Char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1435100"/>
                        <a:ext cx="4054475" cy="288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12713"/>
            <a:ext cx="8362950" cy="1079501"/>
          </a:xfrm>
        </p:spPr>
        <p:txBody>
          <a:bodyPr rtlCol="0"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	</a:t>
            </a: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OCENA PRACY SŁUŻBY KRYMINALNEJ</a:t>
            </a:r>
            <a:b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KMP W ELBLĄG ZA 2017 rok</a:t>
            </a:r>
            <a:endParaRPr lang="pl-PL" sz="3600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glow rad="4699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07963" y="1341438"/>
            <a:ext cx="8685212" cy="7191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3000" b="1" dirty="0" smtClean="0">
                <a:solidFill>
                  <a:srgbClr val="E8EDF2"/>
                </a:solidFill>
                <a:effectLst>
                  <a:glow rad="5334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Przestępczość ogólna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sz="1800" b="1" u="sng" dirty="0" smtClean="0">
              <a:solidFill>
                <a:srgbClr val="00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1800" b="1" u="sng" dirty="0" smtClean="0">
              <a:solidFill>
                <a:srgbClr val="00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dirty="0" smtClean="0">
              <a:solidFill>
                <a:srgbClr val="00FF00"/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pl-PL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pl-PL" dirty="0" smtClean="0"/>
          </a:p>
        </p:txBody>
      </p:sp>
      <p:pic>
        <p:nvPicPr>
          <p:cNvPr id="27660" name="Picture 5" descr="gwiazd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207963" y="6095054"/>
            <a:ext cx="6408737" cy="646314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pl-PL" sz="2000" dirty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Dyn.Stw. 91,3 % ; Wyk. </a:t>
            </a:r>
            <a:r>
              <a:rPr lang="pl-PL" sz="2000" smtClean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Century Gothic" panose="020B0502020202020204" pitchFamily="34" charset="0"/>
              </a:rPr>
              <a:t>71,8 %</a:t>
            </a:r>
            <a:endParaRPr lang="pl-PL" sz="2000" dirty="0" smtClean="0">
              <a:solidFill>
                <a:srgbClr val="E8EDF2"/>
              </a:solidFill>
              <a:effectLst>
                <a:glow rad="508000">
                  <a:srgbClr val="000000"/>
                </a:glow>
              </a:effectLst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pl-PL" sz="2000" dirty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</a:t>
            </a:r>
            <a:r>
              <a:rPr lang="pl-PL" sz="2000" dirty="0" smtClean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Century Gothic" panose="020B0502020202020204" pitchFamily="34" charset="0"/>
              </a:rPr>
              <a:t>Wszcz.95,8 %</a:t>
            </a:r>
            <a:endParaRPr lang="pl-PL" sz="2000" dirty="0">
              <a:solidFill>
                <a:srgbClr val="E8EDF2"/>
              </a:solidFill>
              <a:effectLst>
                <a:glow rad="508000">
                  <a:srgbClr val="000000"/>
                </a:glo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27656" name="Wykres 7"/>
          <p:cNvGraphicFramePr>
            <a:graphicFrameLocks/>
          </p:cNvGraphicFramePr>
          <p:nvPr/>
        </p:nvGraphicFramePr>
        <p:xfrm>
          <a:off x="2128838" y="3538538"/>
          <a:ext cx="4489450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r:id="rId9" imgW="4493141" imgH="2475191" progId="Excel.Chart.8">
                  <p:embed/>
                </p:oleObj>
              </mc:Choice>
              <mc:Fallback>
                <p:oleObj r:id="rId9" imgW="4493141" imgH="2475191" progId="Excel.Chart.8">
                  <p:embed/>
                  <p:pic>
                    <p:nvPicPr>
                      <p:cNvPr id="0" name="Wykres 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3538538"/>
                        <a:ext cx="4489450" cy="2478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9109075" cy="55895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l-PL" dirty="0"/>
              <a:t>	</a:t>
            </a:r>
            <a:r>
              <a:rPr lang="pl-PL" sz="3000" b="1" dirty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Przestępczość  kryminalna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sz="1800" b="1" u="sng" dirty="0">
              <a:solidFill>
                <a:srgbClr val="00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dirty="0">
              <a:solidFill>
                <a:srgbClr val="00FF00"/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pl-PL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pl-PL" dirty="0"/>
          </a:p>
        </p:txBody>
      </p:sp>
      <p:pic>
        <p:nvPicPr>
          <p:cNvPr id="28680" name="Picture 5" descr="gwiaz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09551" y="6016625"/>
            <a:ext cx="64087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</a:t>
            </a:r>
            <a:r>
              <a:rPr kumimoji="1" lang="pl-PL" dirty="0" err="1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Century Gothic" panose="020B0502020202020204" pitchFamily="34" charset="0"/>
              </a:rPr>
              <a:t>Stw</a:t>
            </a:r>
            <a:r>
              <a:rPr kumimoji="1" lang="pl-PL" dirty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Century Gothic" panose="020B0502020202020204" pitchFamily="34" charset="0"/>
              </a:rPr>
              <a:t> . 87,7 % ; Wyk. 62,5%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Wszcz.94,0%</a:t>
            </a:r>
          </a:p>
        </p:txBody>
      </p:sp>
      <p:graphicFrame>
        <p:nvGraphicFramePr>
          <p:cNvPr id="28676" name="Wykres 7"/>
          <p:cNvGraphicFramePr>
            <a:graphicFrameLocks/>
          </p:cNvGraphicFramePr>
          <p:nvPr/>
        </p:nvGraphicFramePr>
        <p:xfrm>
          <a:off x="2225675" y="3738563"/>
          <a:ext cx="4392613" cy="235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r:id="rId4" imgW="4395597" imgH="2353260" progId="Excel.Chart.8">
                  <p:embed/>
                </p:oleObj>
              </mc:Choice>
              <mc:Fallback>
                <p:oleObj r:id="rId4" imgW="4395597" imgH="2353260" progId="Excel.Chart.8">
                  <p:embed/>
                  <p:pic>
                    <p:nvPicPr>
                      <p:cNvPr id="0" name="Wykres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3738563"/>
                        <a:ext cx="4392613" cy="2354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iekt 1"/>
          <p:cNvGraphicFramePr>
            <a:graphicFrameLocks/>
          </p:cNvGraphicFramePr>
          <p:nvPr/>
        </p:nvGraphicFramePr>
        <p:xfrm>
          <a:off x="4354513" y="1649413"/>
          <a:ext cx="4479925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r:id="rId6" imgW="4480948" imgH="2475191" progId="Excel.Chart.8">
                  <p:embed/>
                </p:oleObj>
              </mc:Choice>
              <mc:Fallback>
                <p:oleObj r:id="rId6" imgW="4480948" imgH="2475191" progId="Excel.Chart.8">
                  <p:embed/>
                  <p:pic>
                    <p:nvPicPr>
                      <p:cNvPr id="0" name="Obi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1649413"/>
                        <a:ext cx="4479925" cy="2478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/>
          </p:cNvGraphicFramePr>
          <p:nvPr/>
        </p:nvGraphicFramePr>
        <p:xfrm>
          <a:off x="61913" y="1639888"/>
          <a:ext cx="43942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r:id="rId8" imgW="4395597" imgH="2456901" progId="Excel.Chart.8">
                  <p:embed/>
                </p:oleObj>
              </mc:Choice>
              <mc:Fallback>
                <p:oleObj r:id="rId8" imgW="4395597" imgH="2456901" progId="Excel.Char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1639888"/>
                        <a:ext cx="4394200" cy="245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12713"/>
            <a:ext cx="8362950" cy="1079501"/>
          </a:xfrm>
        </p:spPr>
        <p:txBody>
          <a:bodyPr rtlCol="0"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	</a:t>
            </a: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OCENA PRACY SŁUŻBY KRYMINALNEJ</a:t>
            </a:r>
            <a:b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KMP W ELBLĄG ZA 2017 rok</a:t>
            </a:r>
            <a:endParaRPr lang="pl-PL" sz="3600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glow rad="4699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85225" cy="55451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l-PL" dirty="0"/>
              <a:t>	</a:t>
            </a:r>
            <a:r>
              <a:rPr lang="pl-PL" sz="1800" b="1" dirty="0">
                <a:solidFill>
                  <a:srgbClr val="E8EDF2"/>
                </a:solidFill>
                <a:latin typeface="Bookman Old Style" pitchFamily="18" charset="0"/>
              </a:rPr>
              <a:t> </a:t>
            </a:r>
            <a:r>
              <a:rPr lang="pl-PL" sz="3000" b="1" dirty="0">
                <a:effectLst>
                  <a:glow rad="2921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17x7 kategorii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1800" b="1" u="sng" dirty="0">
              <a:solidFill>
                <a:srgbClr val="00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dirty="0">
              <a:solidFill>
                <a:srgbClr val="00FF00"/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pl-PL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pl-PL" dirty="0"/>
          </a:p>
        </p:txBody>
      </p:sp>
      <p:pic>
        <p:nvPicPr>
          <p:cNvPr id="29704" name="Picture 5" descr="gwiaz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2563" y="6092825"/>
            <a:ext cx="6408737" cy="62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dirty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Stw. 81,3 % ; Wyk. 45,0%</a:t>
            </a:r>
          </a:p>
          <a:p>
            <a:pPr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dirty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Wszcz.83,9% </a:t>
            </a:r>
          </a:p>
        </p:txBody>
      </p:sp>
      <p:graphicFrame>
        <p:nvGraphicFramePr>
          <p:cNvPr id="29700" name="Wykres 7"/>
          <p:cNvGraphicFramePr>
            <a:graphicFrameLocks/>
          </p:cNvGraphicFramePr>
          <p:nvPr/>
        </p:nvGraphicFramePr>
        <p:xfrm>
          <a:off x="2649538" y="3594100"/>
          <a:ext cx="4103687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r:id="rId4" imgW="4102964" imgH="2548349" progId="Excel.Chart.8">
                  <p:embed/>
                </p:oleObj>
              </mc:Choice>
              <mc:Fallback>
                <p:oleObj r:id="rId4" imgW="4102964" imgH="2548349" progId="Excel.Chart.8">
                  <p:embed/>
                  <p:pic>
                    <p:nvPicPr>
                      <p:cNvPr id="0" name="Wykres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3594100"/>
                        <a:ext cx="4103687" cy="254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iekt 1"/>
          <p:cNvGraphicFramePr>
            <a:graphicFrameLocks/>
          </p:cNvGraphicFramePr>
          <p:nvPr/>
        </p:nvGraphicFramePr>
        <p:xfrm>
          <a:off x="4665663" y="1577975"/>
          <a:ext cx="4249737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r:id="rId6" imgW="4255377" imgH="2408129" progId="Excel.Chart.8">
                  <p:embed/>
                </p:oleObj>
              </mc:Choice>
              <mc:Fallback>
                <p:oleObj r:id="rId6" imgW="4255377" imgH="2408129" progId="Excel.Chart.8">
                  <p:embed/>
                  <p:pic>
                    <p:nvPicPr>
                      <p:cNvPr id="0" name="Obi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3" y="1577975"/>
                        <a:ext cx="4249737" cy="240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/>
          </p:cNvGraphicFramePr>
          <p:nvPr/>
        </p:nvGraphicFramePr>
        <p:xfrm>
          <a:off x="165100" y="1577975"/>
          <a:ext cx="4046538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r:id="rId8" imgW="4048095" imgH="2548349" progId="Excel.Chart.8">
                  <p:embed/>
                </p:oleObj>
              </mc:Choice>
              <mc:Fallback>
                <p:oleObj r:id="rId8" imgW="4048095" imgH="2548349" progId="Excel.Char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1577975"/>
                        <a:ext cx="4046538" cy="254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12713"/>
            <a:ext cx="8362950" cy="1079501"/>
          </a:xfrm>
        </p:spPr>
        <p:txBody>
          <a:bodyPr rtlCol="0"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	</a:t>
            </a: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OCENA PRACY SŁUŻBY KRYMINALNEJ</a:t>
            </a:r>
            <a:b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KMP W ELBLĄG ZA 2017 rok</a:t>
            </a:r>
            <a:endParaRPr lang="pl-PL" sz="3600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glow rad="4699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8964613" cy="55165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3000" b="1" dirty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Rockwell (Tekst podstawowy)"/>
              </a:rPr>
              <a:t>Rozboje, </a:t>
            </a:r>
            <a:r>
              <a:rPr lang="pl-PL" sz="3000" b="1" dirty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kradzieże</a:t>
            </a:r>
            <a:r>
              <a:rPr lang="pl-PL" sz="3000" b="1" dirty="0">
                <a:effectLst>
                  <a:glow rad="4953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Rockwell (Tekst podstawowy)"/>
              </a:rPr>
              <a:t> i wymuszenia</a:t>
            </a:r>
          </a:p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b="1" u="sng" dirty="0"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sz="1800" b="1" u="sng" dirty="0">
              <a:solidFill>
                <a:srgbClr val="00FF00"/>
              </a:solidFill>
            </a:endParaRPr>
          </a:p>
          <a:p>
            <a:pPr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>
              <a:solidFill>
                <a:srgbClr val="00FF00"/>
              </a:solidFill>
            </a:endParaRPr>
          </a:p>
          <a:p>
            <a:pPr algn="just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/>
          </a:p>
          <a:p>
            <a:pPr algn="just" eaLnBrk="1" hangingPunct="1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dirty="0"/>
          </a:p>
        </p:txBody>
      </p:sp>
      <p:pic>
        <p:nvPicPr>
          <p:cNvPr id="30728" name="Picture 5" descr="gwiaz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12239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205684" y="6082157"/>
            <a:ext cx="64087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</a:t>
            </a:r>
            <a:r>
              <a:rPr kumimoji="1" lang="pl-PL" dirty="0" err="1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Century Gothic" panose="020B0502020202020204" pitchFamily="34" charset="0"/>
              </a:rPr>
              <a:t>Stw</a:t>
            </a:r>
            <a:r>
              <a:rPr kumimoji="1" lang="pl-PL" dirty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Century Gothic" panose="020B0502020202020204" pitchFamily="34" charset="0"/>
              </a:rPr>
              <a:t>. 79,0% ; Wyk. 76,4%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Century Gothic" panose="020B0502020202020204" pitchFamily="34" charset="0"/>
              </a:rPr>
              <a:t>Ogółem woj. Dyn. Wszcz.79,9%</a:t>
            </a:r>
          </a:p>
        </p:txBody>
      </p:sp>
      <p:graphicFrame>
        <p:nvGraphicFramePr>
          <p:cNvPr id="30724" name="Wykres 7"/>
          <p:cNvGraphicFramePr>
            <a:graphicFrameLocks/>
          </p:cNvGraphicFramePr>
          <p:nvPr/>
        </p:nvGraphicFramePr>
        <p:xfrm>
          <a:off x="2417763" y="3810000"/>
          <a:ext cx="4205287" cy="232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r:id="rId4" imgW="4200508" imgH="2328874" progId="Excel.Chart.8">
                  <p:embed/>
                </p:oleObj>
              </mc:Choice>
              <mc:Fallback>
                <p:oleObj r:id="rId4" imgW="4200508" imgH="2328874" progId="Excel.Chart.8">
                  <p:embed/>
                  <p:pic>
                    <p:nvPicPr>
                      <p:cNvPr id="0" name="Wykres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3810000"/>
                        <a:ext cx="4205287" cy="232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iekt 1"/>
          <p:cNvGraphicFramePr>
            <a:graphicFrameLocks/>
          </p:cNvGraphicFramePr>
          <p:nvPr/>
        </p:nvGraphicFramePr>
        <p:xfrm>
          <a:off x="4737100" y="1865313"/>
          <a:ext cx="4176713" cy="226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" r:id="rId6" imgW="4176122" imgH="2261812" progId="Excel.Chart.8">
                  <p:embed/>
                </p:oleObj>
              </mc:Choice>
              <mc:Fallback>
                <p:oleObj r:id="rId6" imgW="4176122" imgH="2261812" progId="Excel.Chart.8">
                  <p:embed/>
                  <p:pic>
                    <p:nvPicPr>
                      <p:cNvPr id="0" name="Obi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1865313"/>
                        <a:ext cx="4176713" cy="226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/>
          </p:cNvGraphicFramePr>
          <p:nvPr/>
        </p:nvGraphicFramePr>
        <p:xfrm>
          <a:off x="344488" y="1865313"/>
          <a:ext cx="3986212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2" r:id="rId8" imgW="3981033" imgH="2170364" progId="Excel.Chart.8">
                  <p:embed/>
                </p:oleObj>
              </mc:Choice>
              <mc:Fallback>
                <p:oleObj r:id="rId8" imgW="3981033" imgH="2170364" progId="Excel.Char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865313"/>
                        <a:ext cx="3986212" cy="216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12713"/>
            <a:ext cx="8362950" cy="1079501"/>
          </a:xfrm>
        </p:spPr>
        <p:txBody>
          <a:bodyPr rtlCol="0"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	</a:t>
            </a: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OCENA PRACY SŁUŻBY KRYMINALNEJ</a:t>
            </a:r>
            <a:b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3600" b="1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KMP W ELBLĄG ZA 2017 rok</a:t>
            </a:r>
            <a:endParaRPr lang="pl-PL" sz="3600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glow rad="4699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3028689" y="1124744"/>
            <a:ext cx="3529013" cy="75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sz="3000" dirty="0">
                <a:effectLst>
                  <a:glow rad="469900">
                    <a:srgbClr val="000000"/>
                  </a:glow>
                </a:effectLst>
                <a:latin typeface="Century Gothic" panose="020B0502020202020204" pitchFamily="34" charset="0"/>
              </a:rPr>
              <a:t>Bójki</a:t>
            </a:r>
            <a:r>
              <a:rPr kumimoji="1" lang="pl-PL" sz="3000" dirty="0">
                <a:effectLst>
                  <a:glow rad="469900">
                    <a:srgbClr val="000000"/>
                  </a:glow>
                </a:effectLst>
                <a:latin typeface="Rockwell (Tekst podstawowy)"/>
              </a:rPr>
              <a:t> i pobicia</a:t>
            </a:r>
          </a:p>
        </p:txBody>
      </p: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1079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kumimoji="1"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kumimoji="1"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kumimoji="1"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kumimoji="1"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A3717FF3-2E4B-4770-8223-1B54D9EDEBDA}" type="slidenum">
              <a:rPr kumimoji="0" lang="pl-PL" sz="1400" smtClean="0">
                <a:latin typeface="Verdana" pitchFamily="34" charset="0"/>
              </a:rPr>
              <a:pPr>
                <a:defRPr/>
              </a:pPr>
              <a:t>9</a:t>
            </a:fld>
            <a:endParaRPr kumimoji="0" lang="pl-PL" sz="1400">
              <a:latin typeface="Verdana" pitchFamily="34" charset="0"/>
            </a:endParaRPr>
          </a:p>
        </p:txBody>
      </p:sp>
      <p:graphicFrame>
        <p:nvGraphicFramePr>
          <p:cNvPr id="31748" name="Wykres 7"/>
          <p:cNvGraphicFramePr>
            <a:graphicFrameLocks/>
          </p:cNvGraphicFramePr>
          <p:nvPr/>
        </p:nvGraphicFramePr>
        <p:xfrm>
          <a:off x="2068513" y="3790950"/>
          <a:ext cx="4608512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r:id="rId5" imgW="4608975" imgH="2206943" progId="Excel.Chart.8">
                  <p:embed/>
                </p:oleObj>
              </mc:Choice>
              <mc:Fallback>
                <p:oleObj r:id="rId5" imgW="4608975" imgH="2206943" progId="Excel.Chart.8">
                  <p:embed/>
                  <p:pic>
                    <p:nvPicPr>
                      <p:cNvPr id="0" name="Wykres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3790950"/>
                        <a:ext cx="4608512" cy="220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2"/>
          <p:cNvSpPr txBox="1">
            <a:spLocks noChangeArrowheads="1"/>
          </p:cNvSpPr>
          <p:nvPr/>
        </p:nvSpPr>
        <p:spPr bwMode="auto">
          <a:xfrm>
            <a:off x="179388" y="6132513"/>
            <a:ext cx="63357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Bookman Old Style" pitchFamily="18" charset="0"/>
              </a:rPr>
              <a:t>Ogółem </a:t>
            </a:r>
            <a:r>
              <a:rPr kumimoji="1" lang="pl-PL" dirty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Century Gothic" panose="020B0502020202020204" pitchFamily="34" charset="0"/>
              </a:rPr>
              <a:t>woj</a:t>
            </a:r>
            <a:r>
              <a:rPr kumimoji="1" lang="pl-PL" dirty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Bookman Old Style" pitchFamily="18" charset="0"/>
              </a:rPr>
              <a:t>. Dyn. </a:t>
            </a:r>
            <a:r>
              <a:rPr kumimoji="1" lang="pl-PL" dirty="0" err="1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Bookman Old Style" pitchFamily="18" charset="0"/>
              </a:rPr>
              <a:t>Stw</a:t>
            </a:r>
            <a:r>
              <a:rPr kumimoji="1" lang="pl-PL" dirty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Bookman Old Style" pitchFamily="18" charset="0"/>
              </a:rPr>
              <a:t>. 73,9 ; Wyk. 79,2%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pl-PL" dirty="0">
                <a:solidFill>
                  <a:srgbClr val="E8EDF2"/>
                </a:solidFill>
                <a:effectLst>
                  <a:glow rad="508000">
                    <a:srgbClr val="000000"/>
                  </a:glow>
                </a:effectLst>
                <a:latin typeface="Bookman Old Style" pitchFamily="18" charset="0"/>
              </a:rPr>
              <a:t>Ogółem woj. Dyn. Wszcz.89,3% </a:t>
            </a:r>
          </a:p>
        </p:txBody>
      </p:sp>
      <p:graphicFrame>
        <p:nvGraphicFramePr>
          <p:cNvPr id="31750" name="Obiekt 1"/>
          <p:cNvGraphicFramePr>
            <a:graphicFrameLocks/>
          </p:cNvGraphicFramePr>
          <p:nvPr/>
        </p:nvGraphicFramePr>
        <p:xfrm>
          <a:off x="4616450" y="1577975"/>
          <a:ext cx="4357688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r:id="rId7" imgW="4359018" imgH="2548349" progId="Excel.Chart.8">
                  <p:embed/>
                </p:oleObj>
              </mc:Choice>
              <mc:Fallback>
                <p:oleObj r:id="rId7" imgW="4359018" imgH="2548349" progId="Excel.Chart.8">
                  <p:embed/>
                  <p:pic>
                    <p:nvPicPr>
                      <p:cNvPr id="0" name="Obi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1577975"/>
                        <a:ext cx="4357688" cy="254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/>
          </p:cNvGraphicFramePr>
          <p:nvPr/>
        </p:nvGraphicFramePr>
        <p:xfrm>
          <a:off x="336550" y="1663700"/>
          <a:ext cx="4037013" cy="254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r:id="rId9" imgW="4035902" imgH="2542252" progId="Excel.Chart.8">
                  <p:embed/>
                </p:oleObj>
              </mc:Choice>
              <mc:Fallback>
                <p:oleObj r:id="rId9" imgW="4035902" imgH="2542252" progId="Excel.Chart.8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663700"/>
                        <a:ext cx="4037013" cy="254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11188" y="-112713"/>
            <a:ext cx="8362950" cy="1381126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54864" algn="ctr" eaLnBrk="1" fontAlgn="auto" hangingPunct="1">
              <a:lnSpc>
                <a:spcPct val="120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 kern="0" dirty="0" smtClean="0">
                <a:solidFill>
                  <a:schemeClr val="tx1"/>
                </a:solidFill>
              </a:rPr>
              <a:t/>
            </a:r>
            <a:br>
              <a:rPr lang="pl-PL" sz="2800" kern="0" dirty="0" smtClean="0">
                <a:solidFill>
                  <a:schemeClr val="tx1"/>
                </a:solidFill>
              </a:rPr>
            </a:br>
            <a:r>
              <a:rPr lang="pl-PL" sz="2800" kern="0" dirty="0" smtClean="0">
                <a:solidFill>
                  <a:schemeClr val="tx1"/>
                </a:solidFill>
              </a:rPr>
              <a:t>	</a:t>
            </a:r>
            <a:r>
              <a:rPr lang="pl-PL" sz="4300" kern="0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OCENA PRACY SŁUŻBY KRYMINALNEJ</a:t>
            </a:r>
            <a:br>
              <a:rPr lang="pl-PL" sz="4300" kern="0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4300" kern="0" dirty="0" smtClean="0">
                <a:solidFill>
                  <a:schemeClr val="tx1"/>
                </a:solidFill>
                <a:effectLst>
                  <a:glow rad="469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KMP W ELBLĄG ZA 2017 rok</a:t>
            </a:r>
            <a:endParaRPr lang="pl-PL" sz="4300" kern="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glow rad="4699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 algn="just">
          <a:spcBef>
            <a:spcPct val="20000"/>
          </a:spcBef>
          <a:buClr>
            <a:schemeClr val="hlink"/>
          </a:buClr>
          <a:buSzPct val="120000"/>
          <a:defRPr sz="2400" dirty="0">
            <a:effectLst>
              <a:outerShdw blurRad="38100" dist="38100" dir="2700000" algn="tl">
                <a:srgbClr val="000000"/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 algn="just">
          <a:spcBef>
            <a:spcPct val="20000"/>
          </a:spcBef>
          <a:buClr>
            <a:schemeClr val="hlink"/>
          </a:buClr>
          <a:buSzPct val="120000"/>
          <a:defRPr sz="2400" dirty="0">
            <a:effectLst>
              <a:outerShdw blurRad="38100" dist="38100" dir="2700000" algn="tl">
                <a:srgbClr val="000000"/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19340</TotalTime>
  <Words>1336</Words>
  <Application>Microsoft Office PowerPoint</Application>
  <PresentationFormat>Pokaz na ekranie (4:3)</PresentationFormat>
  <Paragraphs>440</Paragraphs>
  <Slides>43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57" baseType="lpstr">
      <vt:lpstr>Arial</vt:lpstr>
      <vt:lpstr>Bookman Old Style</vt:lpstr>
      <vt:lpstr>Calibri</vt:lpstr>
      <vt:lpstr>Century Gothic</vt:lpstr>
      <vt:lpstr>Lucida Sans Unicode</vt:lpstr>
      <vt:lpstr>Rockwell (Tekst podstawowy)</vt:lpstr>
      <vt:lpstr>Tahoma</vt:lpstr>
      <vt:lpstr>Times New Roman</vt:lpstr>
      <vt:lpstr>Verdana</vt:lpstr>
      <vt:lpstr>Wingdings</vt:lpstr>
      <vt:lpstr>Wingdings 2</vt:lpstr>
      <vt:lpstr>Ocean</vt:lpstr>
      <vt:lpstr>1_Ocean</vt:lpstr>
      <vt:lpstr>Microsoft Excel Chart</vt:lpstr>
      <vt:lpstr>Prezentacja programu PowerPoint</vt:lpstr>
      <vt:lpstr>Prezentacja programu PowerPoint</vt:lpstr>
      <vt:lpstr>SYTUACJA KADROWA  Pracownicy Policji </vt:lpstr>
      <vt:lpstr>PRZYJĘCIA DO SŁUŻBY </vt:lpstr>
      <vt:lpstr>  OCENA PRACY SŁUŻBY KRYMINALNEJ  KMP W ELBLĄG ZA 2017 rok</vt:lpstr>
      <vt:lpstr>  OCENA PRACY SŁUŻBY KRYMINALNEJ  KMP W ELBLĄG ZA 2017 rok</vt:lpstr>
      <vt:lpstr>  OCENA PRACY SŁUŻBY KRYMINALNEJ  KMP W ELBLĄG ZA 2017 rok</vt:lpstr>
      <vt:lpstr>  OCENA PRACY SŁUŻBY KRYMINALNEJ  KMP W ELBLĄG ZA 2017 rok</vt:lpstr>
      <vt:lpstr>Prezentacja programu PowerPoint</vt:lpstr>
      <vt:lpstr>  OCENA PRACY SŁUŻBY KRYMINALNEJ  KMP W ELBLĄG ZA 2017 rok</vt:lpstr>
      <vt:lpstr>  OCENA PRACY SŁUŻBY KRYMINALNEJ  KMP W ELBLĄG ZA 2017 rok</vt:lpstr>
      <vt:lpstr>  OCENA PRACY SŁUŻBY KRYMINALNEJ  KMP W ELBLĄG ZA 2017 rok</vt:lpstr>
      <vt:lpstr>  OCENA PRACY SŁUŻBY KRYMINALNEJ  KMP W ELBLĄG ZA 2017 rok</vt:lpstr>
      <vt:lpstr>  OCENA PRACY SŁUŻBY KRYMINALNEJ  KMP W ELBLĄG ZA 2017 rok</vt:lpstr>
      <vt:lpstr>  OCENA PRACY SŁUŻBY KRYMINALNEJ  KMP W ELBLĄG ZA 2017 rok</vt:lpstr>
      <vt:lpstr>OCENA PRACY SŁUŻBY KRYMINALNEJ  KMP W ELBLĄG ZA 2017 rok</vt:lpstr>
      <vt:lpstr>  OCENA PRACY SŁUŻBY KRYMINALNEJ  KMP W ELBLĄG ZA 2017 rok</vt:lpstr>
      <vt:lpstr>Zespół ds. Zwalczania Przestępczości Pseudokibiców</vt:lpstr>
      <vt:lpstr>LICZBA SŁUŻB PATROLOWYCH  I OBCHODOWYCH  </vt:lpstr>
      <vt:lpstr>LICZBA BEZWZGLĘDNA POLICJANTÓW SKIEROWANYCH DO SŁUZBY  PATROLOWEJ I OBCHODOWEJ </vt:lpstr>
      <vt:lpstr>   INTERWENCJE POLICJI</vt:lpstr>
      <vt:lpstr>CZAS REAKCJI NA ZDARZENIE PILNE - MIERNIK </vt:lpstr>
      <vt:lpstr>WYNIKI PREWENCYJNE WYKROCZENIA</vt:lpstr>
      <vt:lpstr>OSOBY ZATRZYMANE</vt:lpstr>
      <vt:lpstr>Prezentacja programu PowerPoint</vt:lpstr>
      <vt:lpstr>Prezentacja programu PowerPoint</vt:lpstr>
      <vt:lpstr>Prezentacja programu PowerPoint</vt:lpstr>
      <vt:lpstr>Prezentacja programu PowerPoint</vt:lpstr>
      <vt:lpstr>Kurs Samoobrony dla Pracowników oświaty „W każdej z nas jest siła - razem bezpieczniej” </vt:lpstr>
      <vt:lpstr> DEBATY SPOŁECZNE</vt:lpstr>
      <vt:lpstr>Zdarzenia drogowe na terenie działania KMP w Elblągu</vt:lpstr>
      <vt:lpstr>Prezentacja programu PowerPoint</vt:lpstr>
      <vt:lpstr>Kierujący w stanie nietrzeźwości                     i po użyciu alkoholu</vt:lpstr>
      <vt:lpstr>Prezentacja programu PowerPoint</vt:lpstr>
      <vt:lpstr>ZABEZPIECZENIA  IMPREZ MASOWYCH</vt:lpstr>
      <vt:lpstr>SYTUACJE KRYZYSOWE</vt:lpstr>
      <vt:lpstr>SYTUACJE KRYZYSOWE</vt:lpstr>
      <vt:lpstr>Prezentacja programu PowerPoint</vt:lpstr>
      <vt:lpstr>WYNIKI  ANKIETY ”Ocena pracy policjantów KMP w Elblągu  w opinii społecznej”  za 2017 rok </vt:lpstr>
      <vt:lpstr>WSPARCIE FINANSOWE OD SAMORZĄDÓW</vt:lpstr>
      <vt:lpstr>Prezentacja programu PowerPoint</vt:lpstr>
      <vt:lpstr>Prezentacja programu PowerPoint</vt:lpstr>
      <vt:lpstr>Prezentacja programu PowerPoint</vt:lpstr>
    </vt:vector>
  </TitlesOfParts>
  <Company>KMP Elbląg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organizacyjna</dc:title>
  <dc:creator>SŁiI</dc:creator>
  <cp:lastModifiedBy>Krzysztof Nowacki</cp:lastModifiedBy>
  <cp:revision>1012</cp:revision>
  <dcterms:created xsi:type="dcterms:W3CDTF">2005-02-23T09:41:08Z</dcterms:created>
  <dcterms:modified xsi:type="dcterms:W3CDTF">2018-01-15T11:52:42Z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TC011407991045</vt:lpwstr>
  </property>
</Properties>
</file>